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67"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5" autoAdjust="0"/>
    <p:restoredTop sz="90414" autoAdjust="0"/>
  </p:normalViewPr>
  <p:slideViewPr>
    <p:cSldViewPr>
      <p:cViewPr>
        <p:scale>
          <a:sx n="125" d="100"/>
          <a:sy n="125" d="100"/>
        </p:scale>
        <p:origin x="-72" y="816"/>
      </p:cViewPr>
      <p:guideLst>
        <p:guide orient="horz" pos="864"/>
        <p:guide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latin typeface="Questrial" panose="020B0604020202020204" charset="0"/>
              </a:defRPr>
            </a:pPr>
            <a:r>
              <a:rPr lang="en-US" sz="1400" b="0" dirty="0" smtClean="0">
                <a:latin typeface="Questrial" panose="020B0604020202020204" charset="0"/>
              </a:rPr>
              <a:t>According</a:t>
            </a:r>
            <a:r>
              <a:rPr lang="en-US" sz="1400" b="0" baseline="0" dirty="0" smtClean="0">
                <a:latin typeface="Questrial" panose="020B0604020202020204" charset="0"/>
              </a:rPr>
              <a:t> to most recent data, </a:t>
            </a:r>
            <a:r>
              <a:rPr lang="en-US" sz="1400" b="1" baseline="0" dirty="0" smtClean="0">
                <a:solidFill>
                  <a:schemeClr val="accent2">
                    <a:lumMod val="75000"/>
                  </a:schemeClr>
                </a:solidFill>
                <a:latin typeface="Questrial" panose="020B0604020202020204" charset="0"/>
              </a:rPr>
              <a:t>stunting</a:t>
            </a:r>
            <a:r>
              <a:rPr lang="en-US" sz="1400" b="0" baseline="0" dirty="0" smtClean="0">
                <a:solidFill>
                  <a:schemeClr val="accent2">
                    <a:lumMod val="75000"/>
                  </a:schemeClr>
                </a:solidFill>
                <a:latin typeface="Questrial" panose="020B0604020202020204" charset="0"/>
              </a:rPr>
              <a:t> </a:t>
            </a:r>
            <a:r>
              <a:rPr lang="en-US" sz="1400" b="0" baseline="0" dirty="0" smtClean="0">
                <a:latin typeface="Questrial" panose="020B0604020202020204" charset="0"/>
              </a:rPr>
              <a:t>remains a major challenge in India.</a:t>
            </a:r>
            <a:endParaRPr lang="en-US" sz="1400" b="0" dirty="0">
              <a:latin typeface="Questrial" panose="020B0604020202020204" charset="0"/>
            </a:endParaRPr>
          </a:p>
        </c:rich>
      </c:tx>
      <c:layout>
        <c:manualLayout>
          <c:xMode val="edge"/>
          <c:yMode val="edge"/>
          <c:x val="5.4465993948358091E-2"/>
          <c:y val="6.0185185185185182E-2"/>
        </c:manualLayout>
      </c:layout>
      <c:overlay val="0"/>
    </c:title>
    <c:autoTitleDeleted val="0"/>
    <c:plotArea>
      <c:layout/>
      <c:barChart>
        <c:barDir val="col"/>
        <c:grouping val="clustered"/>
        <c:varyColors val="0"/>
        <c:ser>
          <c:idx val="0"/>
          <c:order val="0"/>
          <c:tx>
            <c:strRef>
              <c:f>[Data_Extract_From_Health_Nutrition_and_Population_Statistics.xlsx]Data!$A$3</c:f>
              <c:strCache>
                <c:ptCount val="1"/>
                <c:pt idx="0">
                  <c:v>Malnutrition prevalence, height for age (% of children under 5)</c:v>
                </c:pt>
              </c:strCache>
            </c:strRef>
          </c:tx>
          <c:spPr>
            <a:solidFill>
              <a:schemeClr val="accent2"/>
            </a:solidFill>
          </c:spPr>
          <c:invertIfNegative val="0"/>
          <c:dLbls>
            <c:txPr>
              <a:bodyPr/>
              <a:lstStyle/>
              <a:p>
                <a:pPr>
                  <a:defRPr>
                    <a:solidFill>
                      <a:schemeClr val="bg1"/>
                    </a:solidFill>
                    <a:latin typeface="Questrial" panose="020B0604020202020204" charset="0"/>
                  </a:defRPr>
                </a:pPr>
                <a:endParaRPr lang="en-US"/>
              </a:p>
            </c:txPr>
            <c:dLblPos val="inEnd"/>
            <c:showLegendKey val="0"/>
            <c:showVal val="1"/>
            <c:showCatName val="0"/>
            <c:showSerName val="0"/>
            <c:showPercent val="0"/>
            <c:showBubbleSize val="0"/>
            <c:showLeaderLines val="0"/>
          </c:dLbls>
          <c:cat>
            <c:numRef>
              <c:f>[Data_Extract_From_Health_Nutrition_and_Population_Statistics.xlsx]Data!$B$2:$F$2</c:f>
              <c:numCache>
                <c:formatCode>General</c:formatCode>
                <c:ptCount val="5"/>
                <c:pt idx="0">
                  <c:v>1992</c:v>
                </c:pt>
                <c:pt idx="1">
                  <c:v>1997</c:v>
                </c:pt>
                <c:pt idx="2">
                  <c:v>1999</c:v>
                </c:pt>
                <c:pt idx="3">
                  <c:v>2005</c:v>
                </c:pt>
                <c:pt idx="4">
                  <c:v>2006</c:v>
                </c:pt>
              </c:numCache>
            </c:numRef>
          </c:cat>
          <c:val>
            <c:numRef>
              <c:f>[Data_Extract_From_Health_Nutrition_and_Population_Statistics.xlsx]Data!$B$3:$F$3</c:f>
              <c:numCache>
                <c:formatCode>0.0</c:formatCode>
                <c:ptCount val="5"/>
                <c:pt idx="0">
                  <c:v>57.099998474121101</c:v>
                </c:pt>
                <c:pt idx="1">
                  <c:v>48.5</c:v>
                </c:pt>
                <c:pt idx="2">
                  <c:v>51</c:v>
                </c:pt>
                <c:pt idx="3">
                  <c:v>44.599998474121101</c:v>
                </c:pt>
                <c:pt idx="4">
                  <c:v>47.900001525878899</c:v>
                </c:pt>
              </c:numCache>
            </c:numRef>
          </c:val>
        </c:ser>
        <c:dLbls>
          <c:showLegendKey val="0"/>
          <c:showVal val="0"/>
          <c:showCatName val="0"/>
          <c:showSerName val="0"/>
          <c:showPercent val="0"/>
          <c:showBubbleSize val="0"/>
        </c:dLbls>
        <c:gapWidth val="50"/>
        <c:axId val="76809728"/>
        <c:axId val="76811264"/>
      </c:barChart>
      <c:catAx>
        <c:axId val="76809728"/>
        <c:scaling>
          <c:orientation val="minMax"/>
        </c:scaling>
        <c:delete val="0"/>
        <c:axPos val="b"/>
        <c:numFmt formatCode="General" sourceLinked="1"/>
        <c:majorTickMark val="none"/>
        <c:minorTickMark val="none"/>
        <c:tickLblPos val="nextTo"/>
        <c:txPr>
          <a:bodyPr/>
          <a:lstStyle/>
          <a:p>
            <a:pPr>
              <a:defRPr>
                <a:latin typeface="Questrial" panose="020B0604020202020204" charset="0"/>
              </a:defRPr>
            </a:pPr>
            <a:endParaRPr lang="en-US"/>
          </a:p>
        </c:txPr>
        <c:crossAx val="76811264"/>
        <c:crosses val="autoZero"/>
        <c:auto val="1"/>
        <c:lblAlgn val="ctr"/>
        <c:lblOffset val="100"/>
        <c:noMultiLvlLbl val="0"/>
      </c:catAx>
      <c:valAx>
        <c:axId val="76811264"/>
        <c:scaling>
          <c:orientation val="minMax"/>
          <c:max val="60"/>
        </c:scaling>
        <c:delete val="1"/>
        <c:axPos val="l"/>
        <c:numFmt formatCode="0.0" sourceLinked="1"/>
        <c:majorTickMark val="out"/>
        <c:minorTickMark val="none"/>
        <c:tickLblPos val="nextTo"/>
        <c:crossAx val="76809728"/>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4.1088023811642144E-2"/>
          <c:y val="0.21003636117484978"/>
          <c:w val="0.93543310543884806"/>
          <c:h val="0.68120088029888926"/>
        </c:manualLayout>
      </c:layout>
      <c:barChart>
        <c:barDir val="col"/>
        <c:grouping val="clustered"/>
        <c:varyColors val="0"/>
        <c:ser>
          <c:idx val="0"/>
          <c:order val="0"/>
          <c:tx>
            <c:strRef>
              <c:f>Sheet1!$B$1</c:f>
              <c:strCache>
                <c:ptCount val="1"/>
                <c:pt idx="0">
                  <c:v>Series 1</c:v>
                </c:pt>
              </c:strCache>
            </c:strRef>
          </c:tx>
          <c:spPr>
            <a:solidFill>
              <a:schemeClr val="accent2">
                <a:lumMod val="75000"/>
              </a:schemeClr>
            </a:solidFill>
          </c:spPr>
          <c:invertIfNegative val="0"/>
          <c:dLbls>
            <c:txPr>
              <a:bodyPr/>
              <a:lstStyle/>
              <a:p>
                <a:pPr>
                  <a:defRPr sz="1000" b="0">
                    <a:solidFill>
                      <a:schemeClr val="bg1"/>
                    </a:solidFill>
                    <a:latin typeface="Questrial" panose="02000000000000000000" pitchFamily="2" charset="0"/>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1992</c:v>
                </c:pt>
                <c:pt idx="1">
                  <c:v>1997</c:v>
                </c:pt>
                <c:pt idx="2">
                  <c:v>1999</c:v>
                </c:pt>
                <c:pt idx="3">
                  <c:v>2005</c:v>
                </c:pt>
                <c:pt idx="4">
                  <c:v>2006</c:v>
                </c:pt>
              </c:numCache>
            </c:numRef>
          </c:cat>
          <c:val>
            <c:numRef>
              <c:f>Sheet1!$B$2:$B$6</c:f>
              <c:numCache>
                <c:formatCode>General</c:formatCode>
                <c:ptCount val="5"/>
                <c:pt idx="0">
                  <c:v>74</c:v>
                </c:pt>
                <c:pt idx="1">
                  <c:v>70.599999999999994</c:v>
                </c:pt>
                <c:pt idx="2">
                  <c:v>68.8</c:v>
                </c:pt>
                <c:pt idx="3">
                  <c:v>64.7</c:v>
                </c:pt>
                <c:pt idx="4">
                  <c:v>63.9</c:v>
                </c:pt>
              </c:numCache>
            </c:numRef>
          </c:val>
        </c:ser>
        <c:dLbls>
          <c:showLegendKey val="0"/>
          <c:showVal val="0"/>
          <c:showCatName val="0"/>
          <c:showSerName val="0"/>
          <c:showPercent val="0"/>
          <c:showBubbleSize val="0"/>
        </c:dLbls>
        <c:gapWidth val="50"/>
        <c:axId val="77081600"/>
        <c:axId val="77157120"/>
      </c:barChart>
      <c:catAx>
        <c:axId val="77081600"/>
        <c:scaling>
          <c:orientation val="minMax"/>
        </c:scaling>
        <c:delete val="0"/>
        <c:axPos val="b"/>
        <c:numFmt formatCode="General" sourceLinked="1"/>
        <c:majorTickMark val="none"/>
        <c:minorTickMark val="none"/>
        <c:tickLblPos val="nextTo"/>
        <c:txPr>
          <a:bodyPr/>
          <a:lstStyle/>
          <a:p>
            <a:pPr>
              <a:defRPr sz="1000">
                <a:latin typeface="Questrial" panose="02000000000000000000" pitchFamily="2" charset="0"/>
              </a:defRPr>
            </a:pPr>
            <a:endParaRPr lang="en-US"/>
          </a:p>
        </c:txPr>
        <c:crossAx val="77157120"/>
        <c:crosses val="autoZero"/>
        <c:auto val="1"/>
        <c:lblAlgn val="ctr"/>
        <c:lblOffset val="100"/>
        <c:noMultiLvlLbl val="0"/>
      </c:catAx>
      <c:valAx>
        <c:axId val="77157120"/>
        <c:scaling>
          <c:orientation val="minMax"/>
        </c:scaling>
        <c:delete val="1"/>
        <c:axPos val="l"/>
        <c:numFmt formatCode="General" sourceLinked="1"/>
        <c:majorTickMark val="none"/>
        <c:minorTickMark val="none"/>
        <c:tickLblPos val="nextTo"/>
        <c:crossAx val="7708160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0.06972</cdr:x>
      <cdr:y>0.03409</cdr:y>
    </cdr:from>
    <cdr:to>
      <cdr:x>0.89735</cdr:x>
      <cdr:y>0.26855</cdr:y>
    </cdr:to>
    <cdr:sp macro="" textlink="">
      <cdr:nvSpPr>
        <cdr:cNvPr id="5" name="TextBox 4"/>
        <cdr:cNvSpPr txBox="1"/>
      </cdr:nvSpPr>
      <cdr:spPr>
        <a:xfrm xmlns:a="http://schemas.openxmlformats.org/drawingml/2006/main">
          <a:off x="301687" y="88646"/>
          <a:ext cx="3581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2">
                  <a:lumMod val="75000"/>
                </a:schemeClr>
              </a:solidFill>
              <a:latin typeface="Questrial" panose="02000000000000000000" pitchFamily="2" charset="0"/>
            </a:rPr>
            <a:t>Anemia </a:t>
          </a:r>
          <a:r>
            <a:rPr lang="en-US" sz="1400" dirty="0" smtClean="0">
              <a:latin typeface="Questrial" panose="02000000000000000000" pitchFamily="2" charset="0"/>
            </a:rPr>
            <a:t>also persists as a major problem for </a:t>
          </a:r>
          <a:r>
            <a:rPr lang="en-US" sz="1400" smtClean="0">
              <a:latin typeface="Questrial" panose="02000000000000000000" pitchFamily="2" charset="0"/>
            </a:rPr>
            <a:t>India’s children.</a:t>
          </a:r>
          <a:endParaRPr lang="en-US" sz="1400" dirty="0">
            <a:latin typeface="Questrial" panose="02000000000000000000" pitchFamily="2"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indent="-176131">
              <a:buClr>
                <a:schemeClr val="dk1"/>
              </a:buClr>
              <a:buSzPct val="100000"/>
              <a:buFont typeface="Arial"/>
              <a:buChar char="•"/>
            </a:pPr>
            <a:endParaRPr lang="en"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fontAlgn="base"/>
            <a:endParaRPr lang="en-US" dirty="0"/>
          </a:p>
        </p:txBody>
      </p:sp>
    </p:spTree>
    <p:extLst>
      <p:ext uri="{BB962C8B-B14F-4D97-AF65-F5344CB8AC3E}">
        <p14:creationId xmlns:p14="http://schemas.microsoft.com/office/powerpoint/2010/main" val="1275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3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dirty="0"/>
          </a:p>
        </p:txBody>
      </p:sp>
    </p:spTree>
    <p:extLst>
      <p:ext uri="{BB962C8B-B14F-4D97-AF65-F5344CB8AC3E}">
        <p14:creationId xmlns:p14="http://schemas.microsoft.com/office/powerpoint/2010/main" val="401216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SzPct val="25000"/>
            </a:pPr>
            <a:endParaRPr lang="en"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indent="-176131">
              <a:buClr>
                <a:schemeClr val="dk1"/>
              </a:buClr>
              <a:buSzPct val="100000"/>
              <a:buFont typeface="Arial"/>
              <a:buChar char="•"/>
            </a:pPr>
            <a:endParaRPr lang="en"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72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77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jpe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hyperlink" Target="https://www.spring-nutrition.org/publications/tools/nutrition-workforce-mapping-toolkit"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3287532/" TargetMode="External"/><Relationship Id="rId2" Type="http://schemas.openxmlformats.org/officeDocument/2006/relationships/hyperlink" Target="http://www.chwcentral.org/improving-performance-community-level-health-and-nutrition-functionaries-review-evidence-india"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346763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8" name="Picture 4" descr="http://www.slidetemple.com/maps/images/L_Images/Indiamap.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775" r="7891"/>
          <a:stretch/>
        </p:blipFill>
        <p:spPr bwMode="auto">
          <a:xfrm>
            <a:off x="0" y="1188787"/>
            <a:ext cx="5498554" cy="5288213"/>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57700"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I</a:t>
            </a:r>
            <a:r>
              <a:rPr lang="en" sz="4800" b="1" dirty="0" smtClean="0">
                <a:solidFill>
                  <a:schemeClr val="accent2">
                    <a:lumMod val="75000"/>
                  </a:schemeClr>
                </a:solidFill>
                <a:latin typeface="Questrial"/>
                <a:ea typeface="Questrial"/>
                <a:cs typeface="Questrial"/>
                <a:sym typeface="Questrial"/>
              </a:rPr>
              <a:t>ndia</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4">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India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3822281441"/>
              </p:ext>
            </p:extLst>
          </p:nvPr>
        </p:nvGraphicFramePr>
        <p:xfrm>
          <a:off x="423809" y="1294598"/>
          <a:ext cx="5735053" cy="4465320"/>
        </p:xfrm>
        <a:graphic>
          <a:graphicData uri="http://schemas.openxmlformats.org/drawingml/2006/table">
            <a:tbl>
              <a:tblPr firstRow="1" bandRow="1">
                <a:tableStyleId>{70B7DEA9-941F-4DE4-B690-58208C39A6B7}</a:tableStyleId>
              </a:tblPr>
              <a:tblGrid>
                <a:gridCol w="4147784"/>
                <a:gridCol w="1587269"/>
              </a:tblGrid>
              <a:tr h="867364">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060112">
                <a:tc>
                  <a:txBody>
                    <a:bodyPr/>
                    <a:lstStyle/>
                    <a:p>
                      <a:pPr>
                        <a:spcAft>
                          <a:spcPts val="1000"/>
                        </a:spcAft>
                      </a:pPr>
                      <a:r>
                        <a:rPr lang="en-US" sz="2000" dirty="0" smtClean="0">
                          <a:latin typeface="Questrial" panose="020B0604020202020204" charset="0"/>
                        </a:rPr>
                        <a:t>National Health Mission: Framework for Implementation 2012-2017</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2012</a:t>
                      </a:r>
                      <a:r>
                        <a:rPr lang="en-US" sz="2000" baseline="0" dirty="0" smtClean="0">
                          <a:latin typeface="Questrial" panose="020B0604020202020204" charset="0"/>
                        </a:rPr>
                        <a:t> (assumed)</a:t>
                      </a:r>
                      <a:endParaRPr lang="en-US" sz="2000" dirty="0" smtClean="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1060112">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Guidebook for Enhancing the Performance of Multipurpose Worker (Female) </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Not available</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38866">
                <a:tc>
                  <a:txBody>
                    <a:bodyPr/>
                    <a:lstStyle/>
                    <a:p>
                      <a:pPr>
                        <a:spcAft>
                          <a:spcPts val="1000"/>
                        </a:spcAft>
                      </a:pPr>
                      <a:r>
                        <a:rPr lang="en-US" sz="2000" dirty="0" smtClean="0">
                          <a:latin typeface="Questrial" panose="020B0604020202020204" charset="0"/>
                        </a:rPr>
                        <a:t>Home</a:t>
                      </a:r>
                      <a:r>
                        <a:rPr lang="en-US" sz="2000" baseline="0" dirty="0" smtClean="0">
                          <a:latin typeface="Questrial" panose="020B0604020202020204" charset="0"/>
                        </a:rPr>
                        <a:t>-Based Newborn Care Operational Guidelines </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2014</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38866">
                <a:tc>
                  <a:txBody>
                    <a:bodyPr/>
                    <a:lstStyle/>
                    <a:p>
                      <a:pPr>
                        <a:spcAft>
                          <a:spcPts val="1000"/>
                        </a:spcAft>
                      </a:pPr>
                      <a:r>
                        <a:rPr lang="en-US" sz="2000" dirty="0" smtClean="0">
                          <a:latin typeface="Questrial" panose="020B0604020202020204" charset="0"/>
                        </a:rPr>
                        <a:t>Guidelines</a:t>
                      </a:r>
                      <a:r>
                        <a:rPr lang="en-US" sz="2000" baseline="0" dirty="0" smtClean="0">
                          <a:latin typeface="Questrial" panose="020B0604020202020204" charset="0"/>
                        </a:rPr>
                        <a:t> for Community Processes</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2013</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5867400"/>
            <a:ext cx="5029200" cy="646331"/>
          </a:xfrm>
          <a:prstGeom prst="rect">
            <a:avLst/>
          </a:prstGeom>
        </p:spPr>
        <p:txBody>
          <a:bodyPr wrap="square">
            <a:spAutoFit/>
          </a:bodyPr>
          <a:lstStyle/>
          <a:p>
            <a:r>
              <a:rPr lang="en-US" sz="1200" dirty="0" smtClean="0">
                <a:solidFill>
                  <a:schemeClr val="accent6"/>
                </a:solidFill>
                <a:latin typeface="Questrial" panose="020B0604020202020204" charset="0"/>
              </a:rPr>
              <a:t>*India is a highly decentralized country. In some states these policies and guidelines may not be adopted at all, may be adapted, and/or may be integrated into other documents. </a:t>
            </a:r>
            <a:endParaRPr lang="en-US" sz="1200" dirty="0">
              <a:solidFill>
                <a:schemeClr val="accent6"/>
              </a:solidFill>
              <a:latin typeface="Questrial" panose="020B0604020202020204" charset="0"/>
            </a:endParaRPr>
          </a:p>
        </p:txBody>
      </p:sp>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457201"/>
            <a:ext cx="73152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chemeClr val="accent6"/>
                </a:solidFill>
                <a:latin typeface="Questrial"/>
                <a:ea typeface="Questrial"/>
                <a:cs typeface="Questrial"/>
                <a:sym typeface="Questrial"/>
              </a:rPr>
              <a:t>India</a:t>
            </a:r>
            <a:r>
              <a:rPr lang="en" sz="2800" b="0" i="0" u="none" strike="noStrike" cap="none" dirty="0" smtClean="0">
                <a:solidFill>
                  <a:srgbClr val="646561"/>
                </a:solidFill>
                <a:latin typeface="Questrial"/>
                <a:ea typeface="Questrial"/>
                <a:cs typeface="Questrial"/>
                <a:sym typeface="Questrial"/>
              </a:rPr>
              <a:t> has </a:t>
            </a:r>
            <a:r>
              <a:rPr lang="en" sz="2800" b="1" i="0" u="none" strike="noStrike" cap="none" dirty="0" smtClean="0">
                <a:solidFill>
                  <a:schemeClr val="accent1"/>
                </a:solidFill>
                <a:latin typeface="Questrial"/>
                <a:ea typeface="Questrial"/>
                <a:cs typeface="Questrial"/>
                <a:sym typeface="Questrial"/>
              </a:rPr>
              <a:t>three distinct cadres </a:t>
            </a:r>
            <a:r>
              <a:rPr lang="en" sz="2800" b="0" i="0" u="none" strike="noStrike" cap="none" dirty="0" smtClean="0">
                <a:solidFill>
                  <a:srgbClr val="646561"/>
                </a:solidFill>
                <a:latin typeface="Questrial"/>
                <a:ea typeface="Questrial"/>
                <a:cs typeface="Questrial"/>
                <a:sym typeface="Questrial"/>
              </a:rPr>
              <a:t>of </a:t>
            </a:r>
          </a:p>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rgbClr val="646561"/>
                </a:solidFill>
                <a:latin typeface="Questrial"/>
                <a:ea typeface="Questrial"/>
                <a:cs typeface="Questrial"/>
                <a:sym typeface="Questrial"/>
              </a:rPr>
              <a:t>community health workers.</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457200" y="1524000"/>
            <a:ext cx="4953000" cy="4343400"/>
          </a:xfrm>
          <a:prstGeom prst="rect">
            <a:avLst/>
          </a:prstGeom>
          <a:noFill/>
          <a:ln>
            <a:noFill/>
          </a:ln>
        </p:spPr>
        <p:txBody>
          <a:bodyPr lIns="91425" tIns="45700" rIns="91425" bIns="45700" anchor="t" anchorCtr="0">
            <a:noAutofit/>
          </a:bodyPr>
          <a:lstStyle/>
          <a:p>
            <a:pPr lvl="0">
              <a:buClr>
                <a:schemeClr val="dk1"/>
              </a:buClr>
              <a:buSzPct val="25000"/>
            </a:pPr>
            <a:r>
              <a:rPr lang="en" sz="2200" b="1" i="0" u="none" strike="noStrike" cap="none" dirty="0" smtClean="0">
                <a:solidFill>
                  <a:schemeClr val="accent1"/>
                </a:solidFill>
                <a:latin typeface="Questrial"/>
                <a:ea typeface="Questrial"/>
                <a:cs typeface="Questrial"/>
                <a:sym typeface="Questrial"/>
              </a:rPr>
              <a:t>1. </a:t>
            </a:r>
            <a:r>
              <a:rPr lang="en" sz="1800" b="1" i="0" u="none" strike="noStrike" cap="none" dirty="0" smtClean="0">
                <a:solidFill>
                  <a:schemeClr val="accent1"/>
                </a:solidFill>
                <a:latin typeface="Questrial"/>
                <a:ea typeface="Questrial"/>
                <a:cs typeface="Questrial"/>
                <a:sym typeface="Questrial"/>
              </a:rPr>
              <a:t>Auxiliary Nurse Midwives (ANM) </a:t>
            </a:r>
            <a:r>
              <a:rPr lang="en-US" sz="1800" dirty="0">
                <a:solidFill>
                  <a:schemeClr val="tx1"/>
                </a:solidFill>
                <a:latin typeface="Questrial"/>
                <a:ea typeface="Questrial"/>
                <a:cs typeface="Questrial"/>
              </a:rPr>
              <a:t>work out </a:t>
            </a:r>
            <a:r>
              <a:rPr lang="en-US" sz="1800" dirty="0" smtClean="0">
                <a:solidFill>
                  <a:schemeClr val="tx1"/>
                </a:solidFill>
                <a:latin typeface="Questrial"/>
                <a:ea typeface="Questrial"/>
                <a:cs typeface="Questrial"/>
              </a:rPr>
              <a:t>of community </a:t>
            </a:r>
            <a:r>
              <a:rPr lang="en-US" sz="1800" dirty="0">
                <a:solidFill>
                  <a:schemeClr val="tx1"/>
                </a:solidFill>
                <a:latin typeface="Questrial"/>
                <a:ea typeface="Questrial"/>
                <a:cs typeface="Questrial"/>
              </a:rPr>
              <a:t>facilities primarily providing reproductive, maternal, newborn, and child health (RMNCH) </a:t>
            </a:r>
            <a:r>
              <a:rPr lang="en-US" sz="1800" dirty="0" smtClean="0">
                <a:solidFill>
                  <a:schemeClr val="tx1"/>
                </a:solidFill>
                <a:latin typeface="Questrial"/>
                <a:ea typeface="Questrial"/>
                <a:cs typeface="Questrial"/>
              </a:rPr>
              <a:t>services.</a:t>
            </a:r>
          </a:p>
          <a:p>
            <a:pPr lvl="0">
              <a:buClr>
                <a:schemeClr val="dk1"/>
              </a:buClr>
              <a:buSzPct val="25000"/>
            </a:pPr>
            <a:endParaRPr lang="en" sz="1800" dirty="0">
              <a:solidFill>
                <a:schemeClr val="tx1"/>
              </a:solidFill>
              <a:latin typeface="Questrial"/>
              <a:ea typeface="Questrial"/>
              <a:cs typeface="Questrial"/>
              <a:sym typeface="Questrial"/>
            </a:endParaRPr>
          </a:p>
          <a:p>
            <a:pPr lvl="0">
              <a:buClr>
                <a:schemeClr val="dk1"/>
              </a:buClr>
              <a:buSzPct val="25000"/>
            </a:pPr>
            <a:r>
              <a:rPr lang="en" sz="1800" b="1" i="0" u="none" strike="noStrike" cap="none" dirty="0" smtClean="0">
                <a:solidFill>
                  <a:schemeClr val="accent1"/>
                </a:solidFill>
                <a:latin typeface="Questrial"/>
                <a:ea typeface="Questrial"/>
                <a:cs typeface="Questrial"/>
                <a:sym typeface="Questrial"/>
              </a:rPr>
              <a:t>2. Accredited Social Health Activists (ASHA) </a:t>
            </a:r>
            <a:r>
              <a:rPr lang="en-US" sz="1800" dirty="0">
                <a:solidFill>
                  <a:schemeClr val="tx1"/>
                </a:solidFill>
                <a:latin typeface="Questrial"/>
                <a:ea typeface="Questrial"/>
                <a:cs typeface="Questrial"/>
              </a:rPr>
              <a:t>principally work in communities and provide a range of health services from </a:t>
            </a:r>
            <a:r>
              <a:rPr lang="en-US" sz="1800" dirty="0" smtClean="0">
                <a:solidFill>
                  <a:schemeClr val="tx1"/>
                </a:solidFill>
                <a:latin typeface="Questrial"/>
                <a:ea typeface="Questrial"/>
                <a:cs typeface="Questrial"/>
              </a:rPr>
              <a:t>family planning (FP) </a:t>
            </a:r>
            <a:r>
              <a:rPr lang="en-US" sz="1800" dirty="0">
                <a:solidFill>
                  <a:schemeClr val="tx1"/>
                </a:solidFill>
                <a:latin typeface="Questrial"/>
                <a:ea typeface="Questrial"/>
                <a:cs typeface="Questrial"/>
              </a:rPr>
              <a:t>to selected newborn care </a:t>
            </a:r>
            <a:r>
              <a:rPr lang="en-US" sz="1800" dirty="0" smtClean="0">
                <a:solidFill>
                  <a:schemeClr val="tx1"/>
                </a:solidFill>
                <a:latin typeface="Questrial"/>
                <a:ea typeface="Questrial"/>
                <a:cs typeface="Questrial"/>
              </a:rPr>
              <a:t>services.</a:t>
            </a:r>
            <a:br>
              <a:rPr lang="en-US" sz="1800" dirty="0" smtClean="0">
                <a:solidFill>
                  <a:schemeClr val="tx1"/>
                </a:solidFill>
                <a:latin typeface="Questrial"/>
                <a:ea typeface="Questrial"/>
                <a:cs typeface="Questrial"/>
              </a:rPr>
            </a:br>
            <a:endParaRPr lang="en" sz="1800" dirty="0">
              <a:solidFill>
                <a:schemeClr val="tx1"/>
              </a:solidFill>
              <a:latin typeface="Questrial"/>
              <a:ea typeface="Questrial"/>
              <a:cs typeface="Questrial"/>
              <a:sym typeface="Questrial"/>
            </a:endParaRPr>
          </a:p>
          <a:p>
            <a:pPr lvl="0">
              <a:buClr>
                <a:schemeClr val="dk1"/>
              </a:buClr>
              <a:buSzPct val="25000"/>
            </a:pPr>
            <a:r>
              <a:rPr lang="en" sz="1800" b="1" i="0" u="none" strike="noStrike" cap="none" dirty="0" smtClean="0">
                <a:solidFill>
                  <a:schemeClr val="accent1"/>
                </a:solidFill>
                <a:latin typeface="Questrial"/>
                <a:ea typeface="Questrial"/>
                <a:cs typeface="Questrial"/>
                <a:sym typeface="Questrial"/>
              </a:rPr>
              <a:t>3. Anganwadi Workers (AWW) </a:t>
            </a:r>
            <a:r>
              <a:rPr lang="en-US" sz="1800" dirty="0">
                <a:solidFill>
                  <a:schemeClr val="tx1"/>
                </a:solidFill>
                <a:latin typeface="Questrial"/>
                <a:ea typeface="Questrial"/>
                <a:cs typeface="Questrial"/>
                <a:sym typeface="Questrial"/>
              </a:rPr>
              <a:t>or “courtyard shelter” </a:t>
            </a:r>
            <a:r>
              <a:rPr lang="en-US" sz="1800" dirty="0" smtClean="0">
                <a:solidFill>
                  <a:schemeClr val="tx1"/>
                </a:solidFill>
                <a:latin typeface="Questrial"/>
                <a:ea typeface="Questrial"/>
                <a:cs typeface="Questrial"/>
                <a:sym typeface="Questrial"/>
              </a:rPr>
              <a:t>workers </a:t>
            </a:r>
            <a:r>
              <a:rPr lang="en-US" sz="1800" dirty="0">
                <a:solidFill>
                  <a:schemeClr val="tx1"/>
                </a:solidFill>
                <a:latin typeface="Questrial"/>
                <a:ea typeface="Questrial"/>
                <a:cs typeface="Questrial"/>
                <a:sym typeface="Questrial"/>
              </a:rPr>
              <a:t>focus on nutrition and growth monitoring </a:t>
            </a:r>
            <a:r>
              <a:rPr lang="en-US" sz="1800" dirty="0" smtClean="0">
                <a:solidFill>
                  <a:schemeClr val="tx1"/>
                </a:solidFill>
                <a:latin typeface="Questrial"/>
                <a:ea typeface="Questrial"/>
                <a:cs typeface="Questrial"/>
                <a:sym typeface="Questrial"/>
              </a:rPr>
              <a:t>activities.</a:t>
            </a:r>
            <a:endParaRPr lang="en" sz="1800" dirty="0">
              <a:solidFill>
                <a:schemeClr val="tx1"/>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1800" dirty="0">
              <a:solidFill>
                <a:schemeClr val="accent2"/>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1800" b="0" i="0" u="none" strike="noStrike" cap="none" dirty="0">
              <a:solidFill>
                <a:schemeClr val="accent2"/>
              </a:solidFill>
              <a:latin typeface="Questrial"/>
              <a:ea typeface="Questrial"/>
              <a:cs typeface="Questrial"/>
              <a:sym typeface="Questrial"/>
            </a:endParaRPr>
          </a:p>
        </p:txBody>
      </p:sp>
      <p:sp>
        <p:nvSpPr>
          <p:cNvPr id="2" name="TextBox 1"/>
          <p:cNvSpPr txBox="1"/>
          <p:nvPr/>
        </p:nvSpPr>
        <p:spPr>
          <a:xfrm>
            <a:off x="5719011" y="1520606"/>
            <a:ext cx="3291840" cy="954107"/>
          </a:xfrm>
          <a:prstGeom prst="rect">
            <a:avLst/>
          </a:prstGeom>
          <a:noFill/>
        </p:spPr>
        <p:txBody>
          <a:bodyPr wrap="square" rtlCol="0">
            <a:spAutoFit/>
          </a:bodyPr>
          <a:lstStyle/>
          <a:p>
            <a:r>
              <a:rPr lang="en-US" sz="2200" b="1" dirty="0" smtClean="0">
                <a:solidFill>
                  <a:schemeClr val="accent1"/>
                </a:solidFill>
                <a:latin typeface="Questrial" panose="020B0604020202020204" charset="0"/>
              </a:rPr>
              <a:t>212,185 </a:t>
            </a:r>
            <a:r>
              <a:rPr lang="en-US" sz="1600" b="1" dirty="0" smtClean="0">
                <a:solidFill>
                  <a:schemeClr val="accent1"/>
                </a:solidFill>
                <a:latin typeface="Questrial" panose="020B0604020202020204" charset="0"/>
              </a:rPr>
              <a:t>in country*</a:t>
            </a:r>
            <a:r>
              <a:rPr lang="en-US" sz="1600" dirty="0" smtClean="0">
                <a:solidFill>
                  <a:schemeClr val="accent1">
                    <a:lumMod val="75000"/>
                  </a:schemeClr>
                </a:solidFill>
                <a:latin typeface="Questrial" panose="020B0604020202020204" charset="0"/>
              </a:rPr>
              <a:t/>
            </a:r>
            <a:br>
              <a:rPr lang="en-US" sz="1600" dirty="0" smtClean="0">
                <a:solidFill>
                  <a:schemeClr val="accent1">
                    <a:lumMod val="75000"/>
                  </a:schemeClr>
                </a:solidFill>
                <a:latin typeface="Questrial" panose="020B0604020202020204" charset="0"/>
              </a:rPr>
            </a:br>
            <a:r>
              <a:rPr lang="en-US" sz="1600" dirty="0" smtClean="0">
                <a:solidFill>
                  <a:schemeClr val="tx1"/>
                </a:solidFill>
                <a:latin typeface="Questrial" panose="020B0604020202020204" charset="0"/>
              </a:rPr>
              <a:t>1:5,000 </a:t>
            </a:r>
            <a:r>
              <a:rPr lang="en-US" sz="1600" dirty="0">
                <a:solidFill>
                  <a:schemeClr val="tx1"/>
                </a:solidFill>
                <a:latin typeface="Questrial" panose="020B0604020202020204" charset="0"/>
              </a:rPr>
              <a:t>people (3,000 in hilly or </a:t>
            </a:r>
            <a:r>
              <a:rPr lang="en-US" sz="1600" dirty="0" smtClean="0">
                <a:solidFill>
                  <a:schemeClr val="tx1"/>
                </a:solidFill>
                <a:latin typeface="Questrial" panose="020B0604020202020204" charset="0"/>
              </a:rPr>
              <a:t>hard </a:t>
            </a:r>
            <a:r>
              <a:rPr lang="en-US" sz="1600" dirty="0">
                <a:solidFill>
                  <a:schemeClr val="tx1"/>
                </a:solidFill>
                <a:latin typeface="Questrial" panose="020B0604020202020204" charset="0"/>
              </a:rPr>
              <a:t>to reach areas) </a:t>
            </a:r>
          </a:p>
        </p:txBody>
      </p:sp>
      <p:sp>
        <p:nvSpPr>
          <p:cNvPr id="3" name="Rectangle 2"/>
          <p:cNvSpPr/>
          <p:nvPr/>
        </p:nvSpPr>
        <p:spPr>
          <a:xfrm>
            <a:off x="457200" y="5867400"/>
            <a:ext cx="4572000" cy="461665"/>
          </a:xfrm>
          <a:prstGeom prst="rect">
            <a:avLst/>
          </a:prstGeom>
        </p:spPr>
        <p:txBody>
          <a:bodyPr>
            <a:spAutoFit/>
          </a:bodyPr>
          <a:lstStyle/>
          <a:p>
            <a:r>
              <a:rPr lang="en-US" sz="1200" dirty="0" smtClean="0">
                <a:solidFill>
                  <a:schemeClr val="accent6"/>
                </a:solidFill>
                <a:latin typeface="Questrial" panose="020B0604020202020204" charset="0"/>
              </a:rPr>
              <a:t>* Data </a:t>
            </a:r>
            <a:r>
              <a:rPr lang="en-US" sz="1200" dirty="0">
                <a:solidFill>
                  <a:schemeClr val="accent6"/>
                </a:solidFill>
                <a:latin typeface="Questrial" panose="020B0604020202020204" charset="0"/>
              </a:rPr>
              <a:t>on ANMs and ASHAs are from 2015; data on AWWs are from </a:t>
            </a:r>
            <a:r>
              <a:rPr lang="en-US" sz="1200" dirty="0" smtClean="0">
                <a:solidFill>
                  <a:schemeClr val="accent6"/>
                </a:solidFill>
                <a:latin typeface="Questrial" panose="020B0604020202020204" charset="0"/>
              </a:rPr>
              <a:t>2012.</a:t>
            </a:r>
            <a:r>
              <a:rPr lang="en-US" sz="1200" dirty="0">
                <a:solidFill>
                  <a:schemeClr val="accent6"/>
                </a:solidFill>
                <a:latin typeface="Questrial" panose="020B0604020202020204" charset="0"/>
              </a:rPr>
              <a:t>	</a:t>
            </a:r>
          </a:p>
        </p:txBody>
      </p:sp>
      <p:sp>
        <p:nvSpPr>
          <p:cNvPr id="7" name="Rectangle 6"/>
          <p:cNvSpPr/>
          <p:nvPr/>
        </p:nvSpPr>
        <p:spPr>
          <a:xfrm>
            <a:off x="5719011" y="2934980"/>
            <a:ext cx="3424988" cy="954107"/>
          </a:xfrm>
          <a:prstGeom prst="rect">
            <a:avLst/>
          </a:prstGeom>
          <a:noFill/>
        </p:spPr>
        <p:txBody>
          <a:bodyPr wrap="square" rtlCol="0">
            <a:spAutoFit/>
          </a:bodyPr>
          <a:lstStyle/>
          <a:p>
            <a:r>
              <a:rPr lang="en-US" sz="2200" b="1" dirty="0">
                <a:solidFill>
                  <a:schemeClr val="accent1"/>
                </a:solidFill>
                <a:latin typeface="Questrial" panose="020B0604020202020204" charset="0"/>
              </a:rPr>
              <a:t>859,331</a:t>
            </a:r>
            <a:r>
              <a:rPr lang="en-US" sz="2400" b="1" dirty="0">
                <a:solidFill>
                  <a:schemeClr val="accent1"/>
                </a:solidFill>
                <a:latin typeface="Questrial" panose="020B0604020202020204" charset="0"/>
              </a:rPr>
              <a:t> </a:t>
            </a:r>
            <a:r>
              <a:rPr lang="en-US" sz="1600" b="1" dirty="0" smtClean="0">
                <a:solidFill>
                  <a:schemeClr val="accent1"/>
                </a:solidFill>
                <a:latin typeface="Questrial" panose="020B0604020202020204" charset="0"/>
              </a:rPr>
              <a:t>in country*</a:t>
            </a:r>
            <a:br>
              <a:rPr lang="en-US" sz="1600" b="1" dirty="0" smtClean="0">
                <a:solidFill>
                  <a:schemeClr val="accent1"/>
                </a:solidFill>
                <a:latin typeface="Questrial" panose="020B0604020202020204" charset="0"/>
              </a:rPr>
            </a:br>
            <a:r>
              <a:rPr lang="en-US" sz="1600" dirty="0" smtClean="0">
                <a:solidFill>
                  <a:schemeClr val="tx1"/>
                </a:solidFill>
                <a:latin typeface="Questrial" panose="020B0604020202020204" charset="0"/>
              </a:rPr>
              <a:t>1:1,000 </a:t>
            </a:r>
            <a:r>
              <a:rPr lang="en-US" sz="1600" dirty="0">
                <a:solidFill>
                  <a:schemeClr val="tx1"/>
                </a:solidFill>
                <a:latin typeface="Questrial" panose="020B0604020202020204" charset="0"/>
              </a:rPr>
              <a:t>people (rural</a:t>
            </a:r>
            <a:r>
              <a:rPr lang="en-US" sz="1600" dirty="0" smtClean="0">
                <a:solidFill>
                  <a:schemeClr val="tx1"/>
                </a:solidFill>
                <a:latin typeface="Questrial" panose="020B0604020202020204" charset="0"/>
              </a:rPr>
              <a:t>)</a:t>
            </a:r>
            <a:endParaRPr lang="en-US" sz="1600" dirty="0">
              <a:solidFill>
                <a:schemeClr val="tx1"/>
              </a:solidFill>
              <a:latin typeface="Questrial" panose="020B0604020202020204" charset="0"/>
            </a:endParaRPr>
          </a:p>
          <a:p>
            <a:r>
              <a:rPr lang="en-US" sz="1600" dirty="0" smtClean="0">
                <a:solidFill>
                  <a:schemeClr val="tx1"/>
                </a:solidFill>
                <a:latin typeface="Questrial" panose="020B0604020202020204" charset="0"/>
              </a:rPr>
              <a:t>1:1,000–2,500 </a:t>
            </a:r>
            <a:r>
              <a:rPr lang="en-US" sz="1600" dirty="0">
                <a:solidFill>
                  <a:schemeClr val="tx1"/>
                </a:solidFill>
                <a:latin typeface="Questrial" panose="020B0604020202020204" charset="0"/>
              </a:rPr>
              <a:t>people (urban) </a:t>
            </a:r>
            <a:r>
              <a:rPr lang="en-US" sz="1600" dirty="0">
                <a:solidFill>
                  <a:schemeClr val="accent1">
                    <a:lumMod val="75000"/>
                  </a:schemeClr>
                </a:solidFill>
                <a:latin typeface="Questrial" panose="020B0604020202020204" charset="0"/>
              </a:rPr>
              <a:t>	</a:t>
            </a:r>
          </a:p>
        </p:txBody>
      </p:sp>
      <p:sp>
        <p:nvSpPr>
          <p:cNvPr id="8" name="Rectangle 7"/>
          <p:cNvSpPr/>
          <p:nvPr/>
        </p:nvSpPr>
        <p:spPr>
          <a:xfrm>
            <a:off x="5719011" y="4264164"/>
            <a:ext cx="2739189" cy="707886"/>
          </a:xfrm>
          <a:prstGeom prst="rect">
            <a:avLst/>
          </a:prstGeom>
          <a:noFill/>
        </p:spPr>
        <p:txBody>
          <a:bodyPr wrap="square" rtlCol="0">
            <a:spAutoFit/>
          </a:bodyPr>
          <a:lstStyle/>
          <a:p>
            <a:r>
              <a:rPr lang="en-US" sz="2200" b="1" dirty="0" smtClean="0">
                <a:solidFill>
                  <a:schemeClr val="accent1"/>
                </a:solidFill>
                <a:latin typeface="Questrial" panose="020B0604020202020204" charset="0"/>
              </a:rPr>
              <a:t>1,174,388</a:t>
            </a:r>
            <a:r>
              <a:rPr lang="en-US" sz="2400" b="1" dirty="0" smtClean="0">
                <a:solidFill>
                  <a:schemeClr val="accent1"/>
                </a:solidFill>
                <a:latin typeface="Questrial" panose="020B0604020202020204" charset="0"/>
              </a:rPr>
              <a:t> </a:t>
            </a:r>
            <a:r>
              <a:rPr lang="en-US" sz="1600" b="1" dirty="0" smtClean="0">
                <a:solidFill>
                  <a:schemeClr val="accent1"/>
                </a:solidFill>
                <a:latin typeface="Questrial" panose="020B0604020202020204" charset="0"/>
              </a:rPr>
              <a:t>in country*</a:t>
            </a:r>
          </a:p>
          <a:p>
            <a:r>
              <a:rPr lang="en-US" sz="1600" dirty="0" smtClean="0">
                <a:solidFill>
                  <a:schemeClr val="tx1"/>
                </a:solidFill>
                <a:latin typeface="Questrial" panose="020B0604020202020204" charset="0"/>
              </a:rPr>
              <a:t> 1:1,000 </a:t>
            </a:r>
            <a:r>
              <a:rPr lang="en-US" sz="1600" dirty="0">
                <a:solidFill>
                  <a:schemeClr val="tx1"/>
                </a:solidFill>
                <a:latin typeface="Questrial" panose="020B0604020202020204" charset="0"/>
              </a:rPr>
              <a:t>people </a:t>
            </a:r>
            <a:r>
              <a:rPr lang="en-US" sz="1600" dirty="0">
                <a:solidFill>
                  <a:schemeClr val="accent1">
                    <a:lumMod val="75000"/>
                  </a:schemeClr>
                </a:solidFill>
                <a:latin typeface="Questrial" panose="020B0604020202020204" charset="0"/>
              </a:rPr>
              <a:t>	</a:t>
            </a:r>
            <a:endParaRPr lang="en-US" sz="1600" b="1" dirty="0">
              <a:solidFill>
                <a:schemeClr val="accent1">
                  <a:lumMod val="75000"/>
                </a:schemeClr>
              </a:solidFill>
              <a:latin typeface="Questrial" panose="020B0604020202020204" charset="0"/>
            </a:endParaRP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79248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India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767549395"/>
              </p:ext>
            </p:extLst>
          </p:nvPr>
        </p:nvGraphicFramePr>
        <p:xfrm>
          <a:off x="609600" y="1667494"/>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accent4"/>
                          </a:solidFill>
                          <a:latin typeface="Questrial" panose="020B0604020202020204" charset="0"/>
                        </a:rPr>
                        <a:t>HIV/AIDS</a:t>
                      </a:r>
                      <a:endParaRPr lang="en-US" dirty="0">
                        <a:solidFill>
                          <a:schemeClr val="accent4"/>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Tuberculosis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Water</a:t>
                      </a:r>
                      <a:r>
                        <a:rPr lang="en-US" baseline="0" dirty="0" smtClean="0">
                          <a:latin typeface="Questrial" panose="020B0604020202020204" charset="0"/>
                        </a:rPr>
                        <a:t> and sanitation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7330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18583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61467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039094"/>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4276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11554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6773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2582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8285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6975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70825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524000"/>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CHWs</a:t>
            </a:r>
            <a:endParaRPr lang="en-US" dirty="0">
              <a:solidFill>
                <a:schemeClr val="accent1"/>
              </a:solidFill>
              <a:latin typeface="Questrial" panose="020B0604020202020204" charset="0"/>
            </a:endParaRPr>
          </a:p>
        </p:txBody>
      </p:sp>
      <p:sp>
        <p:nvSpPr>
          <p:cNvPr id="18" name="TextBox 17"/>
          <p:cNvSpPr txBox="1"/>
          <p:nvPr/>
        </p:nvSpPr>
        <p:spPr>
          <a:xfrm>
            <a:off x="6848475" y="1535179"/>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CHWs</a:t>
            </a:r>
            <a:endParaRPr lang="en-US" dirty="0">
              <a:solidFill>
                <a:schemeClr val="accent4">
                  <a:lumMod val="75000"/>
                </a:schemeClr>
              </a:solidFill>
              <a:latin typeface="Questrial" panose="020B0604020202020204" charset="0"/>
            </a:endParaRPr>
          </a:p>
        </p:txBody>
      </p:sp>
      <p:sp>
        <p:nvSpPr>
          <p:cNvPr id="5" name="TextBox 4"/>
          <p:cNvSpPr txBox="1"/>
          <p:nvPr/>
        </p:nvSpPr>
        <p:spPr>
          <a:xfrm>
            <a:off x="707508" y="5562600"/>
            <a:ext cx="4108545" cy="646331"/>
          </a:xfrm>
          <a:prstGeom prst="rect">
            <a:avLst/>
          </a:prstGeom>
          <a:noFill/>
        </p:spPr>
        <p:txBody>
          <a:bodyPr wrap="square" rtlCol="0">
            <a:spAutoFit/>
          </a:bodyPr>
          <a:lstStyle/>
          <a:p>
            <a:r>
              <a:rPr lang="en-US" sz="1200" b="1" dirty="0" smtClean="0">
                <a:solidFill>
                  <a:schemeClr val="accent6"/>
                </a:solidFill>
                <a:latin typeface="Questrial" panose="020B0604020202020204" charset="0"/>
              </a:rPr>
              <a:t>Note: </a:t>
            </a:r>
            <a:r>
              <a:rPr lang="en-US" sz="1200" dirty="0" smtClean="0">
                <a:solidFill>
                  <a:schemeClr val="accent6"/>
                </a:solidFill>
                <a:latin typeface="Questrial" panose="020B0604020202020204" charset="0"/>
              </a:rPr>
              <a:t>Some ANMs may be able to conduct HIV testing and counseling, but it is not a core job function of the CHW cadres.</a:t>
            </a:r>
            <a:endParaRPr lang="en-US" sz="1200" dirty="0">
              <a:solidFill>
                <a:schemeClr val="accent6"/>
              </a:solidFill>
              <a:latin typeface="Questrial" panose="020B0604020202020204" charset="0"/>
            </a:endParaRPr>
          </a:p>
        </p:txBody>
      </p:sp>
      <p:sp>
        <p:nvSpPr>
          <p:cNvPr id="15" name="Rectangle 14"/>
          <p:cNvSpPr/>
          <p:nvPr/>
        </p:nvSpPr>
        <p:spPr>
          <a:xfrm>
            <a:off x="5140842" y="3276600"/>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CHW cadres?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smtClean="0">
                <a:solidFill>
                  <a:schemeClr val="accent1"/>
                </a:solidFill>
                <a:latin typeface="Questrial" panose="020B0604020202020204" charset="0"/>
              </a:rPr>
              <a:t>National training </a:t>
            </a:r>
            <a:r>
              <a:rPr lang="en-US" b="1" dirty="0">
                <a:solidFill>
                  <a:schemeClr val="accent1"/>
                </a:solidFill>
                <a:latin typeface="Questrial" panose="020B0604020202020204" charset="0"/>
              </a:rPr>
              <a:t>c</a:t>
            </a:r>
            <a:r>
              <a:rPr lang="en-US" b="1" smtClean="0">
                <a:solidFill>
                  <a:schemeClr val="accent1"/>
                </a:solidFill>
                <a:latin typeface="Questrial" panose="020B0604020202020204" charset="0"/>
              </a:rPr>
              <a:t>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599075"/>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India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291495"/>
            <a:ext cx="3835225" cy="3539430"/>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community health workers and which cadres have the responsibility to provide that service.</a:t>
            </a:r>
          </a:p>
          <a:p>
            <a:endParaRPr lang="en-US" dirty="0" smtClean="0">
              <a:latin typeface="Questrial" panose="020B0604020202020204" charset="0"/>
            </a:endParaRPr>
          </a:p>
          <a:p>
            <a:r>
              <a:rPr lang="en-US" dirty="0" smtClean="0">
                <a:latin typeface="Questrial" panose="020B0604020202020204" charset="0"/>
              </a:rPr>
              <a:t>Community health workers who provide services are identified by cadre:</a:t>
            </a:r>
            <a:endParaRPr lang="en-US" dirty="0">
              <a:latin typeface="Questrial" panose="020B0604020202020204" charset="0"/>
            </a:endParaRPr>
          </a:p>
          <a:p>
            <a:pPr lvl="2"/>
            <a:r>
              <a:rPr lang="en-US" b="1" dirty="0" smtClean="0">
                <a:latin typeface="Questrial" panose="020B0604020202020204" charset="0"/>
              </a:rPr>
              <a:t>ASHA</a:t>
            </a:r>
            <a:r>
              <a:rPr lang="en-US" dirty="0" smtClean="0">
                <a:latin typeface="Questrial" panose="020B0604020202020204" charset="0"/>
              </a:rPr>
              <a:t> – Accredited Social Health Activist</a:t>
            </a:r>
          </a:p>
          <a:p>
            <a:pPr lvl="2"/>
            <a:r>
              <a:rPr lang="en-US" b="1" dirty="0" smtClean="0">
                <a:latin typeface="Questrial" panose="020B0604020202020204" charset="0"/>
              </a:rPr>
              <a:t>ANM</a:t>
            </a:r>
            <a:r>
              <a:rPr lang="en-US" dirty="0" smtClean="0">
                <a:latin typeface="Questrial" panose="020B0604020202020204" charset="0"/>
              </a:rPr>
              <a:t> – Auxiliary Nurse Midwife</a:t>
            </a:r>
          </a:p>
          <a:p>
            <a:pPr lvl="2"/>
            <a:r>
              <a:rPr lang="en-US" b="1" dirty="0" smtClean="0">
                <a:latin typeface="Questrial" panose="020B0604020202020204" charset="0"/>
              </a:rPr>
              <a:t>AWW</a:t>
            </a:r>
            <a:r>
              <a:rPr lang="en-US" dirty="0" smtClean="0">
                <a:latin typeface="Questrial" panose="020B0604020202020204" charset="0"/>
              </a:rPr>
              <a:t> – Anganwadi Worker</a:t>
            </a:r>
            <a:endParaRPr lang="en-US" dirty="0">
              <a:latin typeface="Questrial" panose="020B060402020202020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7391416"/>
              </p:ext>
            </p:extLst>
          </p:nvPr>
        </p:nvGraphicFramePr>
        <p:xfrm>
          <a:off x="534162" y="4014163"/>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458203624"/>
              </p:ext>
            </p:extLst>
          </p:nvPr>
        </p:nvGraphicFramePr>
        <p:xfrm>
          <a:off x="534879" y="2332683"/>
          <a:ext cx="3862999" cy="1533287"/>
        </p:xfrm>
        <a:graphic>
          <a:graphicData uri="http://schemas.openxmlformats.org/drawingml/2006/table">
            <a:tbl>
              <a:tblPr firstRow="1" bandRow="1">
                <a:tableStyleId>{70B7DEA9-941F-4DE4-B690-58208C39A6B7}</a:tableStyleId>
              </a:tblPr>
              <a:tblGrid>
                <a:gridCol w="2072944"/>
                <a:gridCol w="457200"/>
                <a:gridCol w="1332855"/>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latin typeface="Questrial" panose="020B0604020202020204" charset="0"/>
                        </a:rPr>
                        <a:t>Cadres</a:t>
                      </a:r>
                      <a:r>
                        <a:rPr lang="en-US" sz="1100" i="1" baseline="0" dirty="0" smtClean="0">
                          <a:latin typeface="Questrial" panose="020B0604020202020204" charset="0"/>
                        </a:rPr>
                        <a:t> of CHWs who conduct this task</a:t>
                      </a: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27525583"/>
              </p:ext>
            </p:extLst>
          </p:nvPr>
        </p:nvGraphicFramePr>
        <p:xfrm>
          <a:off x="534879" y="4914990"/>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456383"/>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653709"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sp>
        <p:nvSpPr>
          <p:cNvPr id="25" name="Oval 24"/>
          <p:cNvSpPr/>
          <p:nvPr/>
        </p:nvSpPr>
        <p:spPr>
          <a:xfrm>
            <a:off x="2653709"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workers.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1" name="Table 10"/>
          <p:cNvGraphicFramePr>
            <a:graphicFrameLocks noGrp="1"/>
          </p:cNvGraphicFramePr>
          <p:nvPr>
            <p:extLst>
              <p:ext uri="{D42A27DB-BD31-4B8C-83A1-F6EECF244321}">
                <p14:modId xmlns:p14="http://schemas.microsoft.com/office/powerpoint/2010/main" val="2728453342"/>
              </p:ext>
            </p:extLst>
          </p:nvPr>
        </p:nvGraphicFramePr>
        <p:xfrm>
          <a:off x="328001" y="914401"/>
          <a:ext cx="5082199" cy="952246"/>
        </p:xfrm>
        <a:graphic>
          <a:graphicData uri="http://schemas.openxmlformats.org/drawingml/2006/table">
            <a:tbl>
              <a:tblPr firstRow="1" bandRow="1">
                <a:tableStyleId>{70B7DEA9-941F-4DE4-B690-58208C39A6B7}</a:tableStyleId>
              </a:tblPr>
              <a:tblGrid>
                <a:gridCol w="3218125"/>
                <a:gridCol w="783125"/>
                <a:gridCol w="1080949"/>
              </a:tblGrid>
              <a:tr h="357886">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67815667"/>
              </p:ext>
            </p:extLst>
          </p:nvPr>
        </p:nvGraphicFramePr>
        <p:xfrm>
          <a:off x="326084" y="2008930"/>
          <a:ext cx="5084115" cy="797560"/>
        </p:xfrm>
        <a:graphic>
          <a:graphicData uri="http://schemas.openxmlformats.org/drawingml/2006/table">
            <a:tbl>
              <a:tblPr firstRow="1" bandRow="1">
                <a:tableStyleId>{70B7DEA9-941F-4DE4-B690-58208C39A6B7}</a:tableStyleId>
              </a:tblPr>
              <a:tblGrid>
                <a:gridCol w="3206423"/>
                <a:gridCol w="685148"/>
                <a:gridCol w="1192544"/>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3751556" y="148121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51556" y="2438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3287121329"/>
              </p:ext>
            </p:extLst>
          </p:nvPr>
        </p:nvGraphicFramePr>
        <p:xfrm>
          <a:off x="304800" y="2976880"/>
          <a:ext cx="5106833" cy="1595120"/>
        </p:xfrm>
        <a:graphic>
          <a:graphicData uri="http://schemas.openxmlformats.org/drawingml/2006/table">
            <a:tbl>
              <a:tblPr firstRow="1" bandRow="1">
                <a:tableStyleId>{70B7DEA9-941F-4DE4-B690-58208C39A6B7}</a:tableStyleId>
              </a:tblPr>
              <a:tblGrid>
                <a:gridCol w="3124915"/>
                <a:gridCol w="609600"/>
                <a:gridCol w="1372318"/>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607288624"/>
              </p:ext>
            </p:extLst>
          </p:nvPr>
        </p:nvGraphicFramePr>
        <p:xfrm>
          <a:off x="305517" y="919480"/>
          <a:ext cx="5106116" cy="1965960"/>
        </p:xfrm>
        <a:graphic>
          <a:graphicData uri="http://schemas.openxmlformats.org/drawingml/2006/table">
            <a:tbl>
              <a:tblPr firstRow="1" bandRow="1">
                <a:tableStyleId>{70B7DEA9-941F-4DE4-B690-58208C39A6B7}</a:tableStyleId>
              </a:tblPr>
              <a:tblGrid>
                <a:gridCol w="3200398"/>
                <a:gridCol w="533400"/>
                <a:gridCol w="1372318"/>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448907644"/>
              </p:ext>
            </p:extLst>
          </p:nvPr>
        </p:nvGraphicFramePr>
        <p:xfrm>
          <a:off x="305515" y="4678680"/>
          <a:ext cx="5106118" cy="1112520"/>
        </p:xfrm>
        <a:graphic>
          <a:graphicData uri="http://schemas.openxmlformats.org/drawingml/2006/table">
            <a:tbl>
              <a:tblPr firstRow="1" bandRow="1">
                <a:tableStyleId>{70B7DEA9-941F-4DE4-B690-58208C39A6B7}</a:tableStyleId>
              </a:tblPr>
              <a:tblGrid>
                <a:gridCol w="3141086"/>
                <a:gridCol w="609600"/>
                <a:gridCol w="135543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3711177" y="177597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97529" y="54604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97529" y="512992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97529" y="425026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97529" y="39131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711177" y="34826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11177" y="219812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11177" y="133376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11177" y="2555107"/>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3058636338"/>
              </p:ext>
            </p:extLst>
          </p:nvPr>
        </p:nvGraphicFramePr>
        <p:xfrm>
          <a:off x="328000" y="917705"/>
          <a:ext cx="5158400" cy="797560"/>
        </p:xfrm>
        <a:graphic>
          <a:graphicData uri="http://schemas.openxmlformats.org/drawingml/2006/table">
            <a:tbl>
              <a:tblPr firstRow="1" bandRow="1">
                <a:tableStyleId>{70B7DEA9-941F-4DE4-B690-58208C39A6B7}</a:tableStyleId>
              </a:tblPr>
              <a:tblGrid>
                <a:gridCol w="3269571"/>
                <a:gridCol w="791673"/>
                <a:gridCol w="109715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87860415"/>
              </p:ext>
            </p:extLst>
          </p:nvPr>
        </p:nvGraphicFramePr>
        <p:xfrm>
          <a:off x="320971" y="1913385"/>
          <a:ext cx="5158400" cy="1818640"/>
        </p:xfrm>
        <a:graphic>
          <a:graphicData uri="http://schemas.openxmlformats.org/drawingml/2006/table">
            <a:tbl>
              <a:tblPr firstRow="1" bandRow="1">
                <a:tableStyleId>{70B7DEA9-941F-4DE4-B690-58208C39A6B7}</a:tableStyleId>
              </a:tblPr>
              <a:tblGrid>
                <a:gridCol w="3276600"/>
                <a:gridCol w="784644"/>
                <a:gridCol w="1097156"/>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3847236"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44887"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6357" y="33996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59769" y="137275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3309385469"/>
              </p:ext>
            </p:extLst>
          </p:nvPr>
        </p:nvGraphicFramePr>
        <p:xfrm>
          <a:off x="304802" y="914400"/>
          <a:ext cx="5181600" cy="797560"/>
        </p:xfrm>
        <a:graphic>
          <a:graphicData uri="http://schemas.openxmlformats.org/drawingml/2006/table">
            <a:tbl>
              <a:tblPr firstRow="1" bandRow="1">
                <a:tableStyleId>{70B7DEA9-941F-4DE4-B690-58208C39A6B7}</a:tableStyleId>
              </a:tblPr>
              <a:tblGrid>
                <a:gridCol w="3372153"/>
                <a:gridCol w="566401"/>
                <a:gridCol w="124304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033033279"/>
              </p:ext>
            </p:extLst>
          </p:nvPr>
        </p:nvGraphicFramePr>
        <p:xfrm>
          <a:off x="304800" y="1981200"/>
          <a:ext cx="5158400" cy="1224280"/>
        </p:xfrm>
        <a:graphic>
          <a:graphicData uri="http://schemas.openxmlformats.org/drawingml/2006/table">
            <a:tbl>
              <a:tblPr firstRow="1" bandRow="1">
                <a:tableStyleId>{70B7DEA9-941F-4DE4-B690-58208C39A6B7}</a:tableStyleId>
              </a:tblPr>
              <a:tblGrid>
                <a:gridCol w="3438933"/>
                <a:gridCol w="541670"/>
                <a:gridCol w="1177797"/>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3859878"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59878" y="246398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43836" y="14150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1151975420"/>
              </p:ext>
            </p:extLst>
          </p:nvPr>
        </p:nvGraphicFramePr>
        <p:xfrm>
          <a:off x="304800" y="919480"/>
          <a:ext cx="4141344" cy="2077720"/>
        </p:xfrm>
        <a:graphic>
          <a:graphicData uri="http://schemas.openxmlformats.org/drawingml/2006/table">
            <a:tbl>
              <a:tblPr firstRow="1" bandRow="1">
                <a:tableStyleId>{70B7DEA9-941F-4DE4-B690-58208C39A6B7}</a:tableStyleId>
              </a:tblPr>
              <a:tblGrid>
                <a:gridCol w="2569291"/>
                <a:gridCol w="457200"/>
                <a:gridCol w="1114853"/>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74274103"/>
              </p:ext>
            </p:extLst>
          </p:nvPr>
        </p:nvGraphicFramePr>
        <p:xfrm>
          <a:off x="304800" y="3103880"/>
          <a:ext cx="4141341" cy="3007360"/>
        </p:xfrm>
        <a:graphic>
          <a:graphicData uri="http://schemas.openxmlformats.org/drawingml/2006/table">
            <a:tbl>
              <a:tblPr firstRow="1" bandRow="1">
                <a:tableStyleId>{70B7DEA9-941F-4DE4-B690-58208C39A6B7}</a:tableStyleId>
              </a:tblPr>
              <a:tblGrid>
                <a:gridCol w="2629319"/>
                <a:gridCol w="381000"/>
                <a:gridCol w="113102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231717961"/>
              </p:ext>
            </p:extLst>
          </p:nvPr>
        </p:nvGraphicFramePr>
        <p:xfrm>
          <a:off x="4807916" y="914400"/>
          <a:ext cx="4247905" cy="4287520"/>
        </p:xfrm>
        <a:graphic>
          <a:graphicData uri="http://schemas.openxmlformats.org/drawingml/2006/table">
            <a:tbl>
              <a:tblPr firstRow="1" bandRow="1">
                <a:tableStyleId>{70B7DEA9-941F-4DE4-B690-58208C39A6B7}</a:tableStyleId>
              </a:tblPr>
              <a:tblGrid>
                <a:gridCol w="2583484"/>
                <a:gridCol w="381000"/>
                <a:gridCol w="1283421"/>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7446335"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19709" y="5402455"/>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021130" y="50709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19709" y="46482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010611" y="4191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10611" y="3657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268420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048000"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048000" y="18288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48000"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59047"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59047"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446335" y="27776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59047"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45399" y="3733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464284" y="421730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446335" y="480330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a:t>
            </a:r>
            <a:r>
              <a:rPr lang="en-US" sz="1100">
                <a:latin typeface="Questrial" panose="020B0604020202020204" charset="0"/>
              </a:rPr>
              <a:t>), </a:t>
            </a:r>
            <a:r>
              <a:rPr lang="en-US" sz="110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India</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695167286"/>
              </p:ext>
            </p:extLst>
          </p:nvPr>
        </p:nvGraphicFramePr>
        <p:xfrm>
          <a:off x="317516" y="924081"/>
          <a:ext cx="5092684" cy="1595120"/>
        </p:xfrm>
        <a:graphic>
          <a:graphicData uri="http://schemas.openxmlformats.org/drawingml/2006/table">
            <a:tbl>
              <a:tblPr firstRow="1" bandRow="1">
                <a:tableStyleId>{70B7DEA9-941F-4DE4-B690-58208C39A6B7}</a:tableStyleId>
              </a:tblPr>
              <a:tblGrid>
                <a:gridCol w="3111484"/>
                <a:gridCol w="685800"/>
                <a:gridCol w="12954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ASHA</a:t>
                      </a:r>
                      <a:r>
                        <a:rPr lang="en-US" sz="1100" baseline="0" dirty="0" smtClean="0">
                          <a:latin typeface="Questrial" panose="020B0604020202020204" charset="0"/>
                        </a:rPr>
                        <a:t> / ANM / AWW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3757001" y="176270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57001" y="137981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57001" y="914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3760909" y="2203971"/>
            <a:ext cx="182896" cy="182896"/>
          </a:xfrm>
          <a:prstGeom prst="rect">
            <a:avLst/>
          </a:prstGeom>
        </p:spPr>
      </p:pic>
      <p:pic>
        <p:nvPicPr>
          <p:cNvPr id="19"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India, </a:t>
            </a:r>
            <a:r>
              <a:rPr lang="en" sz="2400" dirty="0">
                <a:solidFill>
                  <a:schemeClr val="accent6"/>
                </a:solidFill>
                <a:latin typeface="Questrial"/>
                <a:ea typeface="Questrial"/>
                <a:cs typeface="Questrial"/>
                <a:sym typeface="Questrial"/>
              </a:rPr>
              <a:t>three cadres </a:t>
            </a:r>
            <a:r>
              <a:rPr lang="en" sz="2400" dirty="0" smtClean="0">
                <a:solidFill>
                  <a:schemeClr val="accent6"/>
                </a:solidFill>
                <a:latin typeface="Questrial"/>
                <a:ea typeface="Questrial"/>
                <a:cs typeface="Questrial"/>
                <a:sym typeface="Questrial"/>
              </a:rPr>
              <a:t>of community health workers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33</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36</a:t>
            </a:r>
            <a:r>
              <a:rPr lang="en" sz="2400" dirty="0" smtClean="0">
                <a:solidFill>
                  <a:schemeClr val="accent1"/>
                </a:solidFill>
                <a:latin typeface="Questrial"/>
                <a:ea typeface="Questrial"/>
                <a:cs typeface="Questrial"/>
                <a:sym typeface="Questrial"/>
              </a:rPr>
              <a:t>  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95454138"/>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262979"/>
          </a:xfrm>
          <a:prstGeom prst="rect">
            <a:avLst/>
          </a:prstGeom>
        </p:spPr>
        <p:txBody>
          <a:bodyPr wrap="square">
            <a:spAutoFit/>
          </a:bodyPr>
          <a:lstStyle/>
          <a:p>
            <a:r>
              <a:rPr lang="en-US" dirty="0">
                <a:latin typeface="Questrial" panose="020B0604020202020204" charset="0"/>
              </a:rPr>
              <a:t>This document includes rich information about community-level nutrition policies and </a:t>
            </a:r>
            <a:r>
              <a:rPr lang="en-US" dirty="0" smtClean="0">
                <a:latin typeface="Questrial" panose="020B0604020202020204" charset="0"/>
              </a:rPr>
              <a:t>services in India. </a:t>
            </a:r>
            <a:r>
              <a:rPr lang="en-US" dirty="0">
                <a:latin typeface="Questrial" panose="020B0604020202020204" charset="0"/>
              </a:rPr>
              <a:t>The data represented here are based on a detailed analysis of </a:t>
            </a:r>
            <a:r>
              <a:rPr lang="en-US" dirty="0" smtClean="0">
                <a:latin typeface="Questrial" panose="020B0604020202020204" charset="0"/>
              </a:rPr>
              <a:t>survey </a:t>
            </a:r>
            <a:r>
              <a:rPr lang="en-US" dirty="0">
                <a:latin typeface="Questrial" panose="020B0604020202020204" charset="0"/>
              </a:rPr>
              <a:t>responses and a review of select policies related to nutrition responsibilities of community health </a:t>
            </a:r>
            <a:r>
              <a:rPr lang="en-US" dirty="0" smtClean="0">
                <a:latin typeface="Questrial" panose="020B0604020202020204" charset="0"/>
              </a:rPr>
              <a:t>workers.</a:t>
            </a:r>
          </a:p>
          <a:p>
            <a:endParaRPr lang="en-US" dirty="0">
              <a:latin typeface="Questrial" panose="020B0604020202020204" charset="0"/>
            </a:endParaRPr>
          </a:p>
          <a:p>
            <a:r>
              <a:rPr lang="en-US"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dirty="0" smtClean="0">
                <a:latin typeface="Questrial" panose="020B0604020202020204" charset="0"/>
              </a:rPr>
              <a:t>.</a:t>
            </a:r>
          </a:p>
          <a:p>
            <a:endParaRPr lang="en-US" dirty="0">
              <a:latin typeface="Questrial" panose="020B0604020202020204" charset="0"/>
            </a:endParaRPr>
          </a:p>
          <a:p>
            <a:r>
              <a:rPr lang="en-US" dirty="0">
                <a:latin typeface="Questrial" panose="020B0604020202020204" charset="0"/>
              </a:rPr>
              <a:t>Furthermore, India is a highly decentralized country. In some states the policies and guidelines reviewed may not be adopted at all, may be adapted, and/or may be integrated into other documents.</a:t>
            </a:r>
          </a:p>
          <a:p>
            <a:endParaRPr lang="en-US" dirty="0">
              <a:latin typeface="Questrial" panose="020B0604020202020204" charset="0"/>
            </a:endParaRPr>
          </a:p>
          <a:p>
            <a:r>
              <a:rPr lang="en-US" dirty="0" smtClean="0">
                <a:latin typeface="Questrial" panose="020B0604020202020204" charset="0"/>
              </a:rPr>
              <a:t>You can learn more about how to map health workforce activities with the SPRING Nutrition Workforce </a:t>
            </a:r>
            <a:r>
              <a:rPr lang="en-US" dirty="0">
                <a:latin typeface="Questrial" panose="020B0604020202020204" charset="0"/>
              </a:rPr>
              <a:t>Mapping Toolkit, available at </a:t>
            </a:r>
            <a:endParaRPr lang="en-US" dirty="0" smtClean="0">
              <a:latin typeface="Questrial" panose="020B0604020202020204" charset="0"/>
            </a:endParaRPr>
          </a:p>
          <a:p>
            <a:r>
              <a:rPr lang="en-US" dirty="0" smtClean="0">
                <a:latin typeface="Questrial" panose="020B0604020202020204" charset="0"/>
                <a:hlinkClick r:id="rId2"/>
              </a:rPr>
              <a:t>spring-nutrition.org/publications/tools/nutrition-workforce-mapping-toolkit</a:t>
            </a:r>
            <a:endParaRPr lang="en-US"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India 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11700" y="1371600"/>
            <a:ext cx="8520600" cy="4555200"/>
          </a:xfrm>
        </p:spPr>
        <p:txBody>
          <a:bodyPr/>
          <a:lstStyle/>
          <a:p>
            <a:r>
              <a:rPr lang="en-US" sz="1600" dirty="0" smtClean="0">
                <a:solidFill>
                  <a:schemeClr val="accent6"/>
                </a:solidFill>
                <a:latin typeface="Questrial" panose="020B0604020202020204" charset="0"/>
              </a:rPr>
              <a:t>Bhutta, Zulfiqar A., </a:t>
            </a:r>
            <a:r>
              <a:rPr lang="en-US" sz="1600" dirty="0">
                <a:solidFill>
                  <a:schemeClr val="accent6"/>
                </a:solidFill>
                <a:latin typeface="Questrial" panose="020B0604020202020204" charset="0"/>
              </a:rPr>
              <a:t>Jai </a:t>
            </a:r>
            <a:r>
              <a:rPr lang="en-US" sz="1600" dirty="0" smtClean="0">
                <a:solidFill>
                  <a:schemeClr val="accent6"/>
                </a:solidFill>
                <a:latin typeface="Questrial" panose="020B0604020202020204" charset="0"/>
              </a:rPr>
              <a:t>K. </a:t>
            </a:r>
            <a:r>
              <a:rPr lang="en-US" sz="1600" dirty="0">
                <a:solidFill>
                  <a:schemeClr val="accent6"/>
                </a:solidFill>
                <a:latin typeface="Questrial" panose="020B0604020202020204" charset="0"/>
              </a:rPr>
              <a:t>Das, Arjumand Rizvi, Michelle </a:t>
            </a:r>
            <a:r>
              <a:rPr lang="en-US" sz="1600" dirty="0" smtClean="0">
                <a:solidFill>
                  <a:schemeClr val="accent6"/>
                </a:solidFill>
                <a:latin typeface="Questrial" panose="020B0604020202020204" charset="0"/>
              </a:rPr>
              <a:t>F. </a:t>
            </a:r>
            <a:r>
              <a:rPr lang="en-US" sz="1600" dirty="0">
                <a:solidFill>
                  <a:schemeClr val="accent6"/>
                </a:solidFill>
                <a:latin typeface="Questrial" panose="020B0604020202020204" charset="0"/>
              </a:rPr>
              <a:t>Gaffey, Neff Walker, Susan Horton, Patrick Webb, Anna Lartey, Robert </a:t>
            </a:r>
            <a:r>
              <a:rPr lang="en-US" sz="1600" dirty="0" smtClean="0">
                <a:solidFill>
                  <a:schemeClr val="accent6"/>
                </a:solidFill>
                <a:latin typeface="Questrial" panose="020B0604020202020204" charset="0"/>
              </a:rPr>
              <a:t>E. Black, </a:t>
            </a:r>
            <a:r>
              <a:rPr lang="en-US" sz="1600" dirty="0">
                <a:solidFill>
                  <a:schemeClr val="accent6"/>
                </a:solidFill>
                <a:latin typeface="Questrial" panose="020B0604020202020204" charset="0"/>
              </a:rPr>
              <a:t>The Lancet </a:t>
            </a:r>
            <a:r>
              <a:rPr lang="en-US" sz="1600" i="1" dirty="0">
                <a:solidFill>
                  <a:schemeClr val="accent6"/>
                </a:solidFill>
                <a:latin typeface="Questrial" panose="020B0604020202020204" charset="0"/>
              </a:rPr>
              <a:t>Nutrition Interventions Review Group, the Maternal and Child Nutrition Study </a:t>
            </a:r>
            <a:r>
              <a:rPr lang="en-US" sz="1600" i="1" dirty="0" smtClean="0">
                <a:solidFill>
                  <a:schemeClr val="accent6"/>
                </a:solidFill>
                <a:latin typeface="Questrial" panose="020B0604020202020204" charset="0"/>
              </a:rPr>
              <a:t>Group. </a:t>
            </a:r>
            <a:r>
              <a:rPr lang="en-US" sz="1600" dirty="0" smtClean="0">
                <a:solidFill>
                  <a:schemeClr val="accent6"/>
                </a:solidFill>
                <a:latin typeface="Questrial" panose="020B0604020202020204" charset="0"/>
              </a:rPr>
              <a:t>2013. “Evidence-based </a:t>
            </a:r>
            <a:r>
              <a:rPr lang="en-US" sz="1600" dirty="0">
                <a:solidFill>
                  <a:schemeClr val="accent6"/>
                </a:solidFill>
                <a:latin typeface="Questrial" panose="020B0604020202020204" charset="0"/>
              </a:rPr>
              <a:t>interventions for improvement of maternal and child nutrition: what can be done and at what cost?” </a:t>
            </a:r>
            <a:r>
              <a:rPr lang="en-US" sz="1600" i="1" dirty="0" smtClean="0">
                <a:solidFill>
                  <a:schemeClr val="accent6"/>
                </a:solidFill>
                <a:latin typeface="Questrial" panose="020B0604020202020204" charset="0"/>
              </a:rPr>
              <a:t>Lancet</a:t>
            </a:r>
            <a:r>
              <a:rPr lang="en-US" sz="1600" dirty="0" smtClean="0">
                <a:solidFill>
                  <a:schemeClr val="accent6"/>
                </a:solidFill>
                <a:latin typeface="Questrial" panose="020B0604020202020204" charset="0"/>
              </a:rPr>
              <a:t> 382 (9890):452-477. doi:10.1016/S0140-6736(13)60996-4. (</a:t>
            </a:r>
            <a:r>
              <a:rPr lang="en-US" sz="1600" dirty="0"/>
              <a:t>https://goo.gl/jrMUov</a:t>
            </a:r>
            <a:r>
              <a:rPr lang="en-US" sz="1600" dirty="0" smtClean="0">
                <a:solidFill>
                  <a:schemeClr val="accent6"/>
                </a:solidFill>
                <a:latin typeface="Questrial" panose="020B0604020202020204" charset="0"/>
              </a:rPr>
              <a:t>)</a:t>
            </a:r>
          </a:p>
          <a:p>
            <a:r>
              <a:rPr lang="en-US" sz="1600" dirty="0">
                <a:solidFill>
                  <a:schemeClr val="accent6"/>
                </a:solidFill>
                <a:latin typeface="Questrial" panose="020B0604020202020204" charset="0"/>
              </a:rPr>
              <a:t>Global Nutrition Report. “2014 Nutrition Country Profile, India.” 2014. </a:t>
            </a:r>
            <a:r>
              <a:rPr lang="en-US" sz="1600" dirty="0" smtClean="0">
                <a:solidFill>
                  <a:schemeClr val="accent6"/>
                </a:solidFill>
                <a:latin typeface="Questrial" panose="020B0604020202020204" charset="0"/>
              </a:rPr>
              <a:t>(</a:t>
            </a:r>
            <a:r>
              <a:rPr lang="en-US" sz="1600" dirty="0"/>
              <a:t>https://goo.gl/MVV8s7</a:t>
            </a:r>
            <a:r>
              <a:rPr lang="en-US" sz="1600" dirty="0" smtClean="0">
                <a:solidFill>
                  <a:schemeClr val="accent6"/>
                </a:solidFill>
                <a:latin typeface="Questrial" panose="020B0604020202020204" charset="0"/>
              </a:rPr>
              <a:t>)</a:t>
            </a:r>
          </a:p>
          <a:p>
            <a:r>
              <a:rPr lang="en-US" sz="1600" dirty="0" smtClean="0">
                <a:solidFill>
                  <a:schemeClr val="accent6"/>
                </a:solidFill>
                <a:latin typeface="Questrial" panose="020B0604020202020204" charset="0"/>
              </a:rPr>
              <a:t>World Bank </a:t>
            </a:r>
            <a:r>
              <a:rPr lang="en-US" sz="1600" dirty="0" err="1" smtClean="0">
                <a:solidFill>
                  <a:schemeClr val="accent6"/>
                </a:solidFill>
                <a:latin typeface="Questrial" panose="020B0604020202020204" charset="0"/>
              </a:rPr>
              <a:t>DataBank</a:t>
            </a:r>
            <a:r>
              <a:rPr lang="en-US" sz="1600" dirty="0" smtClean="0">
                <a:solidFill>
                  <a:schemeClr val="accent6"/>
                </a:solidFill>
                <a:latin typeface="Questrial" panose="020B0604020202020204" charset="0"/>
              </a:rPr>
              <a:t>. “Health Nutrition and Population Statistics.” 2016. World Bank Group: Washington, D.C. (</a:t>
            </a:r>
            <a:r>
              <a:rPr lang="en-US" sz="1600" dirty="0"/>
              <a:t>https://goo.gl/w1DrLr</a:t>
            </a:r>
            <a:r>
              <a:rPr lang="en-US" sz="1600" dirty="0" smtClean="0">
                <a:solidFill>
                  <a:schemeClr val="accent6"/>
                </a:solidFill>
                <a:latin typeface="Questrial" panose="020B0604020202020204" charset="0"/>
              </a:rPr>
              <a:t>)</a:t>
            </a:r>
          </a:p>
          <a:p>
            <a:r>
              <a:rPr lang="en-US" sz="1600" dirty="0" smtClean="0">
                <a:solidFill>
                  <a:schemeClr val="accent6"/>
                </a:solidFill>
                <a:latin typeface="Questrial" panose="020B0604020202020204" charset="0"/>
              </a:rPr>
              <a:t>Perry</a:t>
            </a:r>
            <a:r>
              <a:rPr lang="en-US" sz="1600" dirty="0">
                <a:solidFill>
                  <a:schemeClr val="accent6"/>
                </a:solidFill>
                <a:latin typeface="Questrial" panose="020B0604020202020204" charset="0"/>
              </a:rPr>
              <a:t>, Roger and Rose </a:t>
            </a:r>
            <a:r>
              <a:rPr lang="en-US" sz="1600" dirty="0" err="1">
                <a:solidFill>
                  <a:schemeClr val="accent6"/>
                </a:solidFill>
                <a:latin typeface="Questrial" panose="020B0604020202020204" charset="0"/>
              </a:rPr>
              <a:t>Zulliger</a:t>
            </a:r>
            <a:r>
              <a:rPr lang="en-US" sz="1600" dirty="0">
                <a:solidFill>
                  <a:schemeClr val="accent6"/>
                </a:solidFill>
                <a:latin typeface="Questrial" panose="020B0604020202020204" charset="0"/>
              </a:rPr>
              <a:t>. 2012. </a:t>
            </a:r>
            <a:r>
              <a:rPr lang="en-US" sz="1600" dirty="0" smtClean="0">
                <a:solidFill>
                  <a:schemeClr val="accent6"/>
                </a:solidFill>
                <a:latin typeface="Questrial" panose="020B0604020202020204" charset="0"/>
              </a:rPr>
              <a:t>“How </a:t>
            </a:r>
            <a:r>
              <a:rPr lang="en-US" sz="1600" dirty="0">
                <a:solidFill>
                  <a:schemeClr val="accent6"/>
                </a:solidFill>
                <a:latin typeface="Questrial" panose="020B0604020202020204" charset="0"/>
              </a:rPr>
              <a:t>Effective Are Community Health Workers? An Overview of Current Evidence with Recommendations for Strengthening Community Health Worker Programs to Accelerate Progress in Achieving the Health-related Millennium Development Goals</a:t>
            </a:r>
            <a:r>
              <a:rPr lang="en-US" sz="1600" dirty="0" smtClean="0">
                <a:solidFill>
                  <a:schemeClr val="accent6"/>
                </a:solidFill>
                <a:latin typeface="Questrial" panose="020B0604020202020204" charset="0"/>
              </a:rPr>
              <a:t>.” </a:t>
            </a:r>
            <a:r>
              <a:rPr lang="en-US" sz="1600" dirty="0">
                <a:solidFill>
                  <a:schemeClr val="accent6"/>
                </a:solidFill>
                <a:latin typeface="Questrial" panose="020B0604020202020204" charset="0"/>
              </a:rPr>
              <a:t>JHU: Baltimore, MD. </a:t>
            </a:r>
            <a:r>
              <a:rPr lang="en-US" sz="1600" dirty="0" smtClean="0">
                <a:solidFill>
                  <a:schemeClr val="accent6"/>
                </a:solidFill>
                <a:latin typeface="Questrial" panose="020B0604020202020204" charset="0"/>
              </a:rPr>
              <a:t> (</a:t>
            </a:r>
            <a:r>
              <a:rPr lang="en-US" sz="1600" dirty="0"/>
              <a:t>https://goo.gl/3x9K91</a:t>
            </a:r>
            <a:r>
              <a:rPr lang="en-US" sz="1600" dirty="0" smtClean="0">
                <a:solidFill>
                  <a:schemeClr val="accent6"/>
                </a:solidFill>
                <a:latin typeface="Questrial" panose="020B0604020202020204" charset="0"/>
              </a:rPr>
              <a:t>)</a:t>
            </a:r>
            <a:endParaRPr lang="en-US" sz="16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a:t>
            </a:r>
            <a:r>
              <a:rPr lang="en-US" sz="1100" b="1" dirty="0">
                <a:solidFill>
                  <a:schemeClr val="tx1"/>
                </a:solidFill>
                <a:latin typeface="Questrial" panose="020B0604020202020204" charset="0"/>
                <a:hlinkClick r:id="rId3"/>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4"/>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India</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a:latin typeface="Questrial" panose="020B0604020202020204" charset="0"/>
                <a:hlinkClick r:id="rId2"/>
              </a:rPr>
              <a:t>Improving Performance of Community-Level Health and Nutrition Functionaries: A Review of Evidence in India</a:t>
            </a:r>
            <a:r>
              <a:rPr lang="en-US" sz="1100" dirty="0">
                <a:latin typeface="Questrial" panose="020B0604020202020204" charset="0"/>
              </a:rPr>
              <a:t> </a:t>
            </a:r>
            <a:r>
              <a:rPr lang="en-US" sz="1100" dirty="0">
                <a:solidFill>
                  <a:schemeClr val="tx1"/>
                </a:solidFill>
                <a:latin typeface="Questrial" panose="020B0604020202020204" charset="0"/>
              </a:rPr>
              <a:t>- This review of the National Rural Health Mission (NRHM) and the Integrated Child Development Scheme (ICDS) III which highlights lack of supervision, poor worker motivation, and related issues as critical challenges. It shows that programs often focus on training but other performance factors such as supportive supervision, clear performance expectations and motivation and recognition are often neglected. These factors may be constraints against improving health and nutrition programs in India</a:t>
            </a:r>
            <a:r>
              <a:rPr lang="en-US" sz="1100" dirty="0" smtClean="0">
                <a:solidFill>
                  <a:schemeClr val="tx1"/>
                </a:solidFill>
                <a:latin typeface="Questrial" panose="020B0604020202020204" charset="0"/>
              </a:rPr>
              <a:t>. (</a:t>
            </a:r>
            <a:r>
              <a:rPr lang="en-US" sz="1100" dirty="0"/>
              <a:t>https://goo.gl/r1kNZZ</a:t>
            </a:r>
            <a:r>
              <a:rPr lang="en-US" sz="1100" dirty="0" smtClean="0">
                <a:solidFill>
                  <a:schemeClr val="tx1"/>
                </a:solidFill>
                <a:latin typeface="Questrial" panose="020B0604020202020204" charset="0"/>
              </a:rPr>
              <a:t>) </a:t>
            </a:r>
          </a:p>
          <a:p>
            <a:r>
              <a:rPr lang="en-US" sz="1100" b="1" dirty="0" smtClean="0">
                <a:latin typeface="Questrial" panose="020B0604020202020204" charset="0"/>
                <a:hlinkClick r:id="rId3"/>
              </a:rPr>
              <a:t>The Role of the Accredited Social Health Activists (ASHA) In Effective Health Care Delivery: Evidence from a Study in South Orissa</a:t>
            </a:r>
            <a:r>
              <a:rPr lang="en-US" sz="1100" dirty="0" smtClean="0">
                <a:latin typeface="Questrial" panose="020B0604020202020204" charset="0"/>
              </a:rPr>
              <a:t> </a:t>
            </a:r>
            <a:r>
              <a:rPr lang="en-US" sz="1100" dirty="0" smtClean="0">
                <a:solidFill>
                  <a:schemeClr val="tx1"/>
                </a:solidFill>
                <a:latin typeface="Questrial" panose="020B0604020202020204" charset="0"/>
              </a:rPr>
              <a:t>- This article explores the role of ASHAs in acting as an interface between the community and the government healthcare services, promoting and referring clients to health care delivery services. The authors identified challenges as well as opportunities for strengthening services provided by ASHAs. (</a:t>
            </a:r>
            <a:r>
              <a:rPr lang="en-US" sz="1100" dirty="0"/>
              <a:t>https://goo.gl/exUCDw</a:t>
            </a:r>
            <a:r>
              <a:rPr lang="en-US" sz="1100" dirty="0" smtClean="0">
                <a:solidFill>
                  <a:schemeClr val="tx1"/>
                </a:solidFill>
                <a:latin typeface="Questrial" panose="020B0604020202020204" charset="0"/>
              </a:rPr>
              <a:t>)</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
            </a:r>
            <a:br>
              <a:rPr lang="en-US" sz="1100" dirty="0" smtClean="0">
                <a:latin typeface="Questrial" panose="020B0604020202020204" charset="0"/>
              </a:rPr>
            </a:br>
            <a:r>
              <a:rPr lang="en-US" sz="1100" b="1" dirty="0" smtClean="0">
                <a:latin typeface="Questrial" panose="020B0604020202020204" charset="0"/>
                <a:hlinkClick r:id="rId4"/>
              </a:rPr>
              <a:t>Determinants of Functionality and Effectiveness of Community Health Workers: Results from Evaluation of ASHA Program in Eight Indian States</a:t>
            </a:r>
            <a:r>
              <a:rPr lang="en-US" sz="1100" dirty="0" smtClean="0">
                <a:latin typeface="Questrial" panose="020B0604020202020204" charset="0"/>
              </a:rPr>
              <a:t> </a:t>
            </a:r>
            <a:r>
              <a:rPr lang="en-US" sz="1100" dirty="0" smtClean="0">
                <a:solidFill>
                  <a:schemeClr val="tx1"/>
                </a:solidFill>
                <a:latin typeface="Questrial" panose="020B0604020202020204" charset="0"/>
              </a:rPr>
              <a:t>- This paper explores several operational challenges faced by ASHAs that hinder their functions and effectiveness in improving health services and outcomes. These include clarity of role, expected outcomes, adequacy and quality of training and support systems. The authors conclude that for ASHAs to be effective they must serve as a healthcare facilitator to facilitate access to care, a community level care provider for a limited range of services, and a health activist. (</a:t>
            </a:r>
            <a:r>
              <a:rPr lang="en-US" sz="1100" dirty="0"/>
              <a:t>https://goo.gl/77Zz8x</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dirty="0">
                <a:latin typeface="Questrial" panose="020B0604020202020204" charset="0"/>
              </a:rPr>
              <a:t/>
            </a:r>
            <a:br>
              <a:rPr lang="en-US" sz="1100" dirty="0">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83455165"/>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14400"/>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These </a:t>
            </a:r>
            <a:r>
              <a:rPr lang="en-US" sz="1100" dirty="0">
                <a:solidFill>
                  <a:schemeClr val="accent6"/>
                </a:solidFill>
                <a:latin typeface="Questrial" panose="020B0604020202020204" charset="0"/>
              </a:rPr>
              <a:t>were developed 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292410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India,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aphicFrame>
        <p:nvGraphicFramePr>
          <p:cNvPr id="3" name="Chart 2"/>
          <p:cNvGraphicFramePr>
            <a:graphicFrameLocks/>
          </p:cNvGraphicFramePr>
          <p:nvPr>
            <p:extLst>
              <p:ext uri="{D42A27DB-BD31-4B8C-83A1-F6EECF244321}">
                <p14:modId xmlns:p14="http://schemas.microsoft.com/office/powerpoint/2010/main" val="3968873455"/>
              </p:ext>
            </p:extLst>
          </p:nvPr>
        </p:nvGraphicFramePr>
        <p:xfrm>
          <a:off x="838200" y="1143000"/>
          <a:ext cx="4109298" cy="2514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4">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230235" y="4589555"/>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48%</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923330"/>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a:t>
            </a:r>
            <a:r>
              <a:rPr lang="en-US" sz="1800" b="1" dirty="0" smtClean="0">
                <a:solidFill>
                  <a:srgbClr val="E28432">
                    <a:lumMod val="75000"/>
                  </a:srgbClr>
                </a:solidFill>
                <a:latin typeface="Questrial" panose="020B0604020202020204" charset="0"/>
              </a:rPr>
              <a:t>153 million </a:t>
            </a:r>
            <a:r>
              <a:rPr lang="en-US" sz="1800" dirty="0" smtClean="0">
                <a:solidFill>
                  <a:srgbClr val="E28432">
                    <a:lumMod val="75000"/>
                  </a:srgbClr>
                </a:solidFill>
                <a:latin typeface="Questrial" panose="020B0604020202020204" charset="0"/>
              </a:rPr>
              <a:t>Indian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86400" y="4343400"/>
            <a:ext cx="2057400" cy="1203535"/>
          </a:xfrm>
          <a:prstGeom prst="rect">
            <a:avLst/>
          </a:prstGeom>
          <a:noFill/>
        </p:spPr>
        <p:txBody>
          <a:bodyPr wrap="square" rtlCol="0">
            <a:spAutoFit/>
          </a:bodyPr>
          <a:lstStyle/>
          <a:p>
            <a:pPr>
              <a:lnSpc>
                <a:spcPct val="80000"/>
              </a:lnSpc>
            </a:pPr>
            <a:r>
              <a:rPr lang="en-US" sz="3600" b="1" dirty="0">
                <a:solidFill>
                  <a:srgbClr val="E28432">
                    <a:lumMod val="75000"/>
                  </a:srgbClr>
                </a:solidFill>
                <a:latin typeface="Questrial" panose="020B0604020202020204" charset="0"/>
              </a:rPr>
              <a:t>o</a:t>
            </a:r>
            <a:r>
              <a:rPr lang="en-US" sz="3600" b="1" dirty="0" smtClean="0">
                <a:solidFill>
                  <a:srgbClr val="E28432">
                    <a:lumMod val="75000"/>
                  </a:srgbClr>
                </a:solidFill>
                <a:latin typeface="Questrial" panose="020B0604020202020204" charset="0"/>
              </a:rPr>
              <a:t>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46%</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86400" y="5342931"/>
            <a:ext cx="2438400" cy="707886"/>
          </a:xfrm>
          <a:prstGeom prst="rect">
            <a:avLst/>
          </a:prstGeom>
          <a:noFill/>
        </p:spPr>
        <p:txBody>
          <a:bodyPr wrap="square" rtlCol="0">
            <a:spAutoFit/>
          </a:bodyPr>
          <a:lstStyle/>
          <a:p>
            <a:r>
              <a:rPr lang="en-US" dirty="0" smtClean="0">
                <a:latin typeface="Questrial" panose="020B0604020202020204" charset="0"/>
              </a:rPr>
              <a:t>of infants are exclusively breastfed for 6 months </a:t>
            </a:r>
          </a:p>
          <a:p>
            <a:r>
              <a:rPr lang="en-US" sz="1050" dirty="0" smtClean="0">
                <a:latin typeface="Questrial" panose="020B0604020202020204" charset="0"/>
              </a:rPr>
              <a:t>(2005-06)</a:t>
            </a:r>
            <a:endParaRPr lang="en-US" sz="1050" dirty="0">
              <a:latin typeface="Questrial" panose="020B0604020202020204" charset="0"/>
            </a:endParaRPr>
          </a:p>
        </p:txBody>
      </p:sp>
      <p:sp>
        <p:nvSpPr>
          <p:cNvPr id="4" name="TextBox 3"/>
          <p:cNvSpPr txBox="1"/>
          <p:nvPr/>
        </p:nvSpPr>
        <p:spPr>
          <a:xfrm>
            <a:off x="304800" y="6553200"/>
            <a:ext cx="2060179"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p>
        </p:txBody>
      </p:sp>
      <p:graphicFrame>
        <p:nvGraphicFramePr>
          <p:cNvPr id="20" name="Chart 19"/>
          <p:cNvGraphicFramePr/>
          <p:nvPr>
            <p:extLst>
              <p:ext uri="{D42A27DB-BD31-4B8C-83A1-F6EECF244321}">
                <p14:modId xmlns:p14="http://schemas.microsoft.com/office/powerpoint/2010/main" val="3083051424"/>
              </p:ext>
            </p:extLst>
          </p:nvPr>
        </p:nvGraphicFramePr>
        <p:xfrm>
          <a:off x="917513" y="3645154"/>
          <a:ext cx="4327295" cy="2600026"/>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643" y="3886200"/>
            <a:ext cx="708550" cy="70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health workers 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Perry and </a:t>
            </a:r>
            <a:r>
              <a:rPr lang="en-US" dirty="0" err="1" smtClean="0">
                <a:solidFill>
                  <a:schemeClr val="lt1"/>
                </a:solidFill>
                <a:latin typeface="Questrial"/>
                <a:ea typeface="Questrial"/>
                <a:cs typeface="Questrial"/>
              </a:rPr>
              <a:t>Zulliger</a:t>
            </a:r>
            <a:r>
              <a:rPr lang="en-US" dirty="0" smtClean="0">
                <a:solidFill>
                  <a:schemeClr val="lt1"/>
                </a:solidFill>
                <a:latin typeface="Questrial"/>
                <a:ea typeface="Questrial"/>
                <a:cs typeface="Questrial"/>
              </a:rPr>
              <a:t>, (2012)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5"/>
            <a:ext cx="5257801" cy="4648200"/>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a:solidFill>
                  <a:schemeClr val="accent2">
                    <a:lumMod val="75000"/>
                  </a:schemeClr>
                </a:solidFill>
                <a:latin typeface="Questrial"/>
                <a:ea typeface="Questrial"/>
                <a:cs typeface="Questrial"/>
              </a:rPr>
              <a:t>India</a:t>
            </a:r>
            <a:r>
              <a:rPr lang="en" dirty="0">
                <a:solidFill>
                  <a:schemeClr val="accent2">
                    <a:lumMod val="75000"/>
                  </a:schemeClr>
                </a:solidFill>
                <a:latin typeface="Questrial" panose="020B0604020202020204" charset="0"/>
              </a:rPr>
              <a:t> </a:t>
            </a:r>
            <a:r>
              <a:rPr lang="en" dirty="0">
                <a:solidFill>
                  <a:schemeClr val="accent6"/>
                </a:solidFill>
                <a:latin typeface="Questrial" panose="020B0604020202020204" charset="0"/>
              </a:rPr>
              <a:t>must 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India, 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15745</TotalTime>
  <Words>2431</Words>
  <Application>Microsoft Office PowerPoint</Application>
  <PresentationFormat>On-screen Show (4:3)</PresentationFormat>
  <Paragraphs>276</Paragraphs>
  <Slides>27</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India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SPRING/JSI</dc:creator>
  <cp:lastModifiedBy>JSI</cp:lastModifiedBy>
  <cp:revision>190</cp:revision>
  <cp:lastPrinted>2016-09-15T02:44:09Z</cp:lastPrinted>
  <dcterms:modified xsi:type="dcterms:W3CDTF">2017-01-19T01:50:13Z</dcterms:modified>
</cp:coreProperties>
</file>