
<file path=[Content_Types].xml><?xml version="1.0" encoding="utf-8"?>
<Types xmlns="http://schemas.openxmlformats.org/package/2006/content-types">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72" r:id="rId1"/>
    <p:sldMasterId id="2147483684" r:id="rId2"/>
  </p:sldMasterIdLst>
  <p:notesMasterIdLst>
    <p:notesMasterId r:id="rId12"/>
  </p:notesMasterIdLst>
  <p:sldIdLst>
    <p:sldId id="368" r:id="rId3"/>
    <p:sldId id="369" r:id="rId4"/>
    <p:sldId id="379" r:id="rId5"/>
    <p:sldId id="370" r:id="rId6"/>
    <p:sldId id="376" r:id="rId7"/>
    <p:sldId id="372" r:id="rId8"/>
    <p:sldId id="377" r:id="rId9"/>
    <p:sldId id="373" r:id="rId10"/>
    <p:sldId id="374" r:id="rId1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8432"/>
    <a:srgbClr val="99993E"/>
    <a:srgbClr val="7F7F7F"/>
    <a:srgbClr val="2D472D"/>
    <a:srgbClr val="472D2D"/>
    <a:srgbClr val="472D36"/>
    <a:srgbClr val="472D35"/>
    <a:srgbClr val="7F4D05"/>
    <a:srgbClr val="646561"/>
    <a:srgbClr val="3269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668"/>
    <p:restoredTop sz="75657" autoAdjust="0"/>
  </p:normalViewPr>
  <p:slideViewPr>
    <p:cSldViewPr snapToGrid="0" snapToObjects="1">
      <p:cViewPr>
        <p:scale>
          <a:sx n="73" d="100"/>
          <a:sy n="73" d="100"/>
        </p:scale>
        <p:origin x="-300"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75" d="100"/>
        <a:sy n="75" d="100"/>
      </p:scale>
      <p:origin x="0" y="0"/>
    </p:cViewPr>
  </p:sorterViewPr>
  <p:notesViewPr>
    <p:cSldViewPr snapToGrid="0" snapToObjects="1">
      <p:cViewPr varScale="1">
        <p:scale>
          <a:sx n="53" d="100"/>
          <a:sy n="53" d="100"/>
        </p:scale>
        <p:origin x="-2808" y="-90"/>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atin typeface="Franklin Gothic Book" panose="020B0503020102020204" pitchFamily="34" charset="0"/>
              </a:defRPr>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atin typeface="Franklin Gothic Book" panose="020B0503020102020204" pitchFamily="34" charset="0"/>
              </a:defRPr>
            </a:lvl1pPr>
          </a:lstStyle>
          <a:p>
            <a:fld id="{F94A0F78-1892-4A08-B4C7-C115F98F2D0E}" type="datetimeFigureOut">
              <a:rPr lang="en-US" smtClean="0"/>
              <a:pPr/>
              <a:t>3/21/2017</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atin typeface="Franklin Gothic Book" panose="020B0503020102020204" pitchFamily="34" charset="0"/>
              </a:defRPr>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atin typeface="Franklin Gothic Book" panose="020B0503020102020204" pitchFamily="34" charset="0"/>
              </a:defRPr>
            </a:lvl1pPr>
          </a:lstStyle>
          <a:p>
            <a:fld id="{4AF6705D-F226-4D4D-931F-ECFDC36EE3C5}" type="slidenum">
              <a:rPr lang="en-US" smtClean="0"/>
              <a:pPr/>
              <a:t>‹#›</a:t>
            </a:fld>
            <a:endParaRPr lang="en-US" dirty="0"/>
          </a:p>
        </p:txBody>
      </p:sp>
    </p:spTree>
    <p:extLst>
      <p:ext uri="{BB962C8B-B14F-4D97-AF65-F5344CB8AC3E}">
        <p14:creationId xmlns:p14="http://schemas.microsoft.com/office/powerpoint/2010/main" val="3744814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Franklin Gothic Book" panose="020B0503020102020204" pitchFamily="34" charset="0"/>
        <a:ea typeface="+mn-ea"/>
        <a:cs typeface="+mn-cs"/>
      </a:defRPr>
    </a:lvl1pPr>
    <a:lvl2pPr marL="457200" algn="l" defTabSz="914400" rtl="0" eaLnBrk="1" latinLnBrk="0" hangingPunct="1">
      <a:defRPr sz="1200" kern="1200">
        <a:solidFill>
          <a:schemeClr val="tx1"/>
        </a:solidFill>
        <a:latin typeface="Franklin Gothic Book" panose="020B0503020102020204" pitchFamily="34" charset="0"/>
        <a:ea typeface="+mn-ea"/>
        <a:cs typeface="+mn-cs"/>
      </a:defRPr>
    </a:lvl2pPr>
    <a:lvl3pPr marL="914400" algn="l" defTabSz="914400" rtl="0" eaLnBrk="1" latinLnBrk="0" hangingPunct="1">
      <a:defRPr sz="1200" kern="1200">
        <a:solidFill>
          <a:schemeClr val="tx1"/>
        </a:solidFill>
        <a:latin typeface="Franklin Gothic Book" panose="020B0503020102020204" pitchFamily="34" charset="0"/>
        <a:ea typeface="+mn-ea"/>
        <a:cs typeface="+mn-cs"/>
      </a:defRPr>
    </a:lvl3pPr>
    <a:lvl4pPr marL="1371600" algn="l" defTabSz="914400" rtl="0" eaLnBrk="1" latinLnBrk="0" hangingPunct="1">
      <a:defRPr sz="1200" kern="1200">
        <a:solidFill>
          <a:schemeClr val="tx1"/>
        </a:solidFill>
        <a:latin typeface="Franklin Gothic Book" panose="020B0503020102020204" pitchFamily="34" charset="0"/>
        <a:ea typeface="+mn-ea"/>
        <a:cs typeface="+mn-cs"/>
      </a:defRPr>
    </a:lvl4pPr>
    <a:lvl5pPr marL="1828800" algn="l" defTabSz="914400" rtl="0" eaLnBrk="1" latinLnBrk="0" hangingPunct="1">
      <a:defRPr sz="1200" kern="1200">
        <a:solidFill>
          <a:schemeClr val="tx1"/>
        </a:solidFill>
        <a:latin typeface="Franklin Gothic Book" panose="020B05030201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82" indent="-174982" defTabSz="933237">
              <a:buFont typeface="Arial" panose="020B0604020202020204" pitchFamily="34" charset="0"/>
              <a:buChar char="•"/>
              <a:defRPr/>
            </a:pPr>
            <a:r>
              <a:rPr lang="en-US" sz="1000" dirty="0" smtClean="0"/>
              <a:t>The next phase</a:t>
            </a:r>
            <a:r>
              <a:rPr lang="en-US" sz="1000" baseline="0" dirty="0" smtClean="0"/>
              <a:t> of the district workshop is the prioritization process.  After completing the inputs of the DATA tool (the National Questionnaire and the District Questionnaire, you viewed the outputs reflected in two dashboards, the Overview Dashboard and the Findings Dashboard. Based on these outputs, you will now go through a prioritization process which will enable you to prioritize actions and develop an action plan for anemia-related interventions, per sector. </a:t>
            </a:r>
          </a:p>
          <a:p>
            <a:pPr marL="174982" indent="-174982" defTabSz="933237">
              <a:buFont typeface="Arial" panose="020B0604020202020204" pitchFamily="34" charset="0"/>
              <a:buChar char="•"/>
              <a:defRPr/>
            </a:pPr>
            <a:r>
              <a:rPr lang="en-US" sz="1000" baseline="0" dirty="0" smtClean="0"/>
              <a:t>The following presentation will review why prioritization is needed, and the process you will go through, step by step. </a:t>
            </a:r>
          </a:p>
          <a:p>
            <a:endParaRPr lang="en-US" dirty="0"/>
          </a:p>
        </p:txBody>
      </p:sp>
      <p:sp>
        <p:nvSpPr>
          <p:cNvPr id="4" name="Slide Number Placeholder 3"/>
          <p:cNvSpPr>
            <a:spLocks noGrp="1"/>
          </p:cNvSpPr>
          <p:nvPr>
            <p:ph type="sldNum" sz="quarter" idx="10"/>
          </p:nvPr>
        </p:nvSpPr>
        <p:spPr/>
        <p:txBody>
          <a:bodyPr/>
          <a:lstStyle/>
          <a:p>
            <a:fld id="{4AF6705D-F226-4D4D-931F-ECFDC36EE3C5}" type="slidenum">
              <a:rPr lang="en-US" smtClean="0"/>
              <a:pPr/>
              <a:t>1</a:t>
            </a:fld>
            <a:endParaRPr lang="en-US" dirty="0"/>
          </a:p>
        </p:txBody>
      </p:sp>
    </p:spTree>
    <p:extLst>
      <p:ext uri="{BB962C8B-B14F-4D97-AF65-F5344CB8AC3E}">
        <p14:creationId xmlns:p14="http://schemas.microsoft.com/office/powerpoint/2010/main" val="200163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*Read out loud the reasons listed for why prioritization is needed*: Resources are often limited and thus activities that will have high impact should be prioritized. Often data is not available at the district-level, however, even without data, decisions can be made to improve programs. These decisions can be made based on the expertise and perspective of district level staff, who have an understanding of the local context and are in charge of implementing programs in the communities. </a:t>
            </a:r>
          </a:p>
        </p:txBody>
      </p:sp>
      <p:sp>
        <p:nvSpPr>
          <p:cNvPr id="4" name="Slide Number Placeholder 3"/>
          <p:cNvSpPr>
            <a:spLocks noGrp="1"/>
          </p:cNvSpPr>
          <p:nvPr>
            <p:ph type="sldNum" sz="quarter" idx="10"/>
          </p:nvPr>
        </p:nvSpPr>
        <p:spPr/>
        <p:txBody>
          <a:bodyPr/>
          <a:lstStyle/>
          <a:p>
            <a:fld id="{4AF6705D-F226-4D4D-931F-ECFDC36EE3C5}" type="slidenum">
              <a:rPr lang="en-US" smtClean="0"/>
              <a:pPr/>
              <a:t>2</a:t>
            </a:fld>
            <a:endParaRPr lang="en-US" dirty="0"/>
          </a:p>
        </p:txBody>
      </p:sp>
    </p:spTree>
    <p:extLst>
      <p:ext uri="{BB962C8B-B14F-4D97-AF65-F5344CB8AC3E}">
        <p14:creationId xmlns:p14="http://schemas.microsoft.com/office/powerpoint/2010/main" val="1332227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*Read out loud the five steps involved in using DATA and explain to workshop participants that these will be covered in the next few slides.* </a:t>
            </a:r>
          </a:p>
        </p:txBody>
      </p:sp>
      <p:sp>
        <p:nvSpPr>
          <p:cNvPr id="4" name="Slide Number Placeholder 3"/>
          <p:cNvSpPr>
            <a:spLocks noGrp="1"/>
          </p:cNvSpPr>
          <p:nvPr>
            <p:ph type="sldNum" sz="quarter" idx="10"/>
          </p:nvPr>
        </p:nvSpPr>
        <p:spPr/>
        <p:txBody>
          <a:bodyPr/>
          <a:lstStyle/>
          <a:p>
            <a:fld id="{4AF6705D-F226-4D4D-931F-ECFDC36EE3C5}" type="slidenum">
              <a:rPr lang="en-US" smtClean="0"/>
              <a:pPr/>
              <a:t>3</a:t>
            </a:fld>
            <a:endParaRPr lang="en-US" dirty="0"/>
          </a:p>
        </p:txBody>
      </p:sp>
    </p:spTree>
    <p:extLst>
      <p:ext uri="{BB962C8B-B14F-4D97-AF65-F5344CB8AC3E}">
        <p14:creationId xmlns:p14="http://schemas.microsoft.com/office/powerpoint/2010/main" val="2600104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The first step is to review the anemia situation, which was done following the completion of the national and district questionnaires.  The Overview Dashboard, shown here, presents the anemia prevalence and risk factor information.  </a:t>
            </a:r>
          </a:p>
        </p:txBody>
      </p:sp>
      <p:sp>
        <p:nvSpPr>
          <p:cNvPr id="4" name="Slide Number Placeholder 3"/>
          <p:cNvSpPr>
            <a:spLocks noGrp="1"/>
          </p:cNvSpPr>
          <p:nvPr>
            <p:ph type="sldNum" sz="quarter" idx="10"/>
          </p:nvPr>
        </p:nvSpPr>
        <p:spPr/>
        <p:txBody>
          <a:bodyPr/>
          <a:lstStyle/>
          <a:p>
            <a:fld id="{4AF6705D-F226-4D4D-931F-ECFDC36EE3C5}" type="slidenum">
              <a:rPr lang="en-US" smtClean="0"/>
              <a:pPr/>
              <a:t>4</a:t>
            </a:fld>
            <a:endParaRPr lang="en-US" dirty="0"/>
          </a:p>
        </p:txBody>
      </p:sp>
    </p:spTree>
    <p:extLst>
      <p:ext uri="{BB962C8B-B14F-4D97-AF65-F5344CB8AC3E}">
        <p14:creationId xmlns:p14="http://schemas.microsoft.com/office/powerpoint/2010/main" val="1469406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The second step is to review the anemia-related programs, which was done following the completion of the national and district questionnaires.  The Findings Dashboard, shown here, presents the policy, existence of program, and program coverage information.  The barriers section found to the right of the policy/program section, has not yet been completed at this stage.  The barriers will be assessed and completed during the prioritization process (Step 4).  </a:t>
            </a:r>
          </a:p>
        </p:txBody>
      </p:sp>
      <p:sp>
        <p:nvSpPr>
          <p:cNvPr id="4" name="Slide Number Placeholder 3"/>
          <p:cNvSpPr>
            <a:spLocks noGrp="1"/>
          </p:cNvSpPr>
          <p:nvPr>
            <p:ph type="sldNum" sz="quarter" idx="10"/>
          </p:nvPr>
        </p:nvSpPr>
        <p:spPr/>
        <p:txBody>
          <a:bodyPr/>
          <a:lstStyle/>
          <a:p>
            <a:fld id="{4AF6705D-F226-4D4D-931F-ECFDC36EE3C5}" type="slidenum">
              <a:rPr lang="en-US" smtClean="0"/>
              <a:pPr/>
              <a:t>5</a:t>
            </a:fld>
            <a:endParaRPr lang="en-US" dirty="0"/>
          </a:p>
        </p:txBody>
      </p:sp>
    </p:spTree>
    <p:extLst>
      <p:ext uri="{BB962C8B-B14F-4D97-AF65-F5344CB8AC3E}">
        <p14:creationId xmlns:p14="http://schemas.microsoft.com/office/powerpoint/2010/main" val="24231020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dirty="0"/>
              <a:t>The third step of the prioritization process is to review the factors that DATA considers as key elements for program implementation and decision making, which include the following: *Read aloud the factors and their explanations*:</a:t>
            </a:r>
          </a:p>
          <a:p>
            <a:pPr marL="233309" indent="-233309">
              <a:buAutoNum type="alphaLcPeriod"/>
            </a:pPr>
            <a:r>
              <a:rPr lang="en-US" sz="900" u="sng" dirty="0"/>
              <a:t>Policy</a:t>
            </a:r>
            <a:r>
              <a:rPr lang="en-US" sz="900" dirty="0"/>
              <a:t>: Presence of a policy, without which the intervention is not likely to be implemented.  The policy is determined at national level, with districts adhering to national policy. </a:t>
            </a:r>
          </a:p>
          <a:p>
            <a:pPr marL="233309" indent="-233309">
              <a:buAutoNum type="alphaLcPeriod"/>
            </a:pPr>
            <a:r>
              <a:rPr lang="en-US" sz="900" u="sng" dirty="0"/>
              <a:t>Commodities</a:t>
            </a:r>
            <a:r>
              <a:rPr lang="en-US" sz="900" dirty="0"/>
              <a:t>: covers adequate and consistent supply of the commodity is required for an intervention.  The commodity factor also comprises logistics and supply chain issues.  </a:t>
            </a:r>
          </a:p>
          <a:p>
            <a:pPr marL="233309" indent="-233309">
              <a:buAutoNum type="alphaLcPeriod"/>
            </a:pPr>
            <a:r>
              <a:rPr lang="en-US" sz="900" u="sng" dirty="0"/>
              <a:t>Funding</a:t>
            </a:r>
            <a:r>
              <a:rPr lang="en-US" sz="900" dirty="0"/>
              <a:t>: covers adequate and consistent allocation of resources to successfully implement an intervention </a:t>
            </a:r>
          </a:p>
          <a:p>
            <a:pPr marL="233309" indent="-233309">
              <a:buAutoNum type="alphaLcPeriod"/>
            </a:pPr>
            <a:r>
              <a:rPr lang="en-US" sz="900" u="sng" dirty="0"/>
              <a:t>Provider training</a:t>
            </a:r>
            <a:r>
              <a:rPr lang="en-US" sz="900" dirty="0"/>
              <a:t>: covers adequate training of staff including refresher training and supportive supervision to ensure high quality of services</a:t>
            </a:r>
          </a:p>
          <a:p>
            <a:pPr marL="233309" indent="-233309">
              <a:buAutoNum type="alphaLcPeriod"/>
            </a:pPr>
            <a:r>
              <a:rPr lang="en-US" sz="900" u="sng" dirty="0"/>
              <a:t>Client demand</a:t>
            </a:r>
            <a:r>
              <a:rPr lang="en-US" sz="900" dirty="0"/>
              <a:t>: covers the awareness of and interest in or demand for the intervention in the target population. </a:t>
            </a:r>
          </a:p>
          <a:p>
            <a:pPr marL="233309" indent="-233309">
              <a:buAutoNum type="alphaLcPeriod"/>
            </a:pPr>
            <a:r>
              <a:rPr lang="en-US" sz="900" dirty="0"/>
              <a:t>Coverage: covers the overall percentage of the target population receiving the intervention, which depends on demand and quality of service delivery.  Note that districts likely do not have population-based coverage information, but they may have reported information or facility-based coverage information that will give some indication of coverage. </a:t>
            </a:r>
          </a:p>
          <a:p>
            <a:r>
              <a:rPr lang="en-US" sz="900" dirty="0"/>
              <a:t>g. Other factors brought up by participants during the prioritization process that fall outside of the elements included in DATA, but may be critical to address. After going through the six factors included in DATA, participants will have a chance to bring up other factors in the discussions.  One example is ‘compliance’ which captures the percentage of a target population practicing an intervention correctly. Although other factors are not shown in the tool itself, they will be captured by the note-taker of the workshop and also included in the plan of action if the group determines they are important considerations. </a:t>
            </a:r>
          </a:p>
          <a:p>
            <a:endParaRPr lang="en-US" sz="900" dirty="0"/>
          </a:p>
        </p:txBody>
      </p:sp>
      <p:sp>
        <p:nvSpPr>
          <p:cNvPr id="4" name="Slide Number Placeholder 3"/>
          <p:cNvSpPr>
            <a:spLocks noGrp="1"/>
          </p:cNvSpPr>
          <p:nvPr>
            <p:ph type="sldNum" sz="quarter" idx="10"/>
          </p:nvPr>
        </p:nvSpPr>
        <p:spPr/>
        <p:txBody>
          <a:bodyPr/>
          <a:lstStyle/>
          <a:p>
            <a:fld id="{4AF6705D-F226-4D4D-931F-ECFDC36EE3C5}" type="slidenum">
              <a:rPr lang="en-US" smtClean="0"/>
              <a:pPr/>
              <a:t>6</a:t>
            </a:fld>
            <a:endParaRPr lang="en-US" dirty="0"/>
          </a:p>
        </p:txBody>
      </p:sp>
    </p:spTree>
    <p:extLst>
      <p:ext uri="{BB962C8B-B14F-4D97-AF65-F5344CB8AC3E}">
        <p14:creationId xmlns:p14="http://schemas.microsoft.com/office/powerpoint/2010/main" val="2726875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The fourth step (once the outputs of the tool are reviewed and the inputs of the to prioritization are reviewed in Steps 1-3), is to identify the major barriers to successful program implementation, according to the elements discussed in the previous session. During this step, the facilitator of the workshop will pull up the Findings Dashboard on the projector, and for each intervention discuss the existing barriers with the participants. The note-taker of the workshop will be taking notes during these discussions to record a comprehensive perspective, and the facilitator will fill out the Barriers section of the Findings dashboard at the same time, based on consensus in the group.  The barriers will be assessed using three categories- no barrier, somewhat a barrier, and very much a barrier.   Note that there is an option in the tool to select N/A for the interventions of IYCF and DCC, where a commodity is not needed.  </a:t>
            </a:r>
          </a:p>
        </p:txBody>
      </p:sp>
      <p:sp>
        <p:nvSpPr>
          <p:cNvPr id="4" name="Slide Number Placeholder 3"/>
          <p:cNvSpPr>
            <a:spLocks noGrp="1"/>
          </p:cNvSpPr>
          <p:nvPr>
            <p:ph type="sldNum" sz="quarter" idx="10"/>
          </p:nvPr>
        </p:nvSpPr>
        <p:spPr/>
        <p:txBody>
          <a:bodyPr/>
          <a:lstStyle/>
          <a:p>
            <a:fld id="{4AF6705D-F226-4D4D-931F-ECFDC36EE3C5}" type="slidenum">
              <a:rPr lang="en-US" smtClean="0"/>
              <a:pPr/>
              <a:t>7</a:t>
            </a:fld>
            <a:endParaRPr lang="en-US" dirty="0"/>
          </a:p>
        </p:txBody>
      </p:sp>
    </p:spTree>
    <p:extLst>
      <p:ext uri="{BB962C8B-B14F-4D97-AF65-F5344CB8AC3E}">
        <p14:creationId xmlns:p14="http://schemas.microsoft.com/office/powerpoint/2010/main" val="14831640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The fifth step in the process is to formulate a plan of action through prioritization of activities. Once the workshop participants have reviewed the dashboards and discussed and assessed the barriers, the facilitator will ask participants to prioritize actions for specific interventions.  This is done in a group work, by sector, where participants discuss together what activities they should prioritize over the next year for the interventions specific to their sector, that will address anemia more effectively.  They should ask the following questions in their group:</a:t>
            </a:r>
          </a:p>
          <a:p>
            <a:endParaRPr lang="en-US" sz="1000" dirty="0"/>
          </a:p>
          <a:p>
            <a:r>
              <a:rPr lang="en-US" sz="1000" dirty="0"/>
              <a:t>-What can their sector do to improve the situation? </a:t>
            </a:r>
          </a:p>
          <a:p>
            <a:r>
              <a:rPr lang="en-US" sz="1000" dirty="0"/>
              <a:t>-What activities and interventions should be prioritized to achieve this? </a:t>
            </a:r>
          </a:p>
          <a:p>
            <a:r>
              <a:rPr lang="en-US" sz="1000" dirty="0"/>
              <a:t>-Are there similar barriers across sectors that can be addressed by sectors working together? </a:t>
            </a:r>
          </a:p>
          <a:p>
            <a:endParaRPr lang="en-US" sz="1000" dirty="0"/>
          </a:p>
          <a:p>
            <a:r>
              <a:rPr lang="en-US" sz="1000" dirty="0"/>
              <a:t>Once ideas have been prioritized, and the plan of action has been detailed in the group work, per sector, participants come together in plenary and present their prioritized activities.  They will discuss with the facilitator and as a plenary group how the activities will be integrated into routine planning at the district level. </a:t>
            </a:r>
          </a:p>
        </p:txBody>
      </p:sp>
      <p:sp>
        <p:nvSpPr>
          <p:cNvPr id="4" name="Slide Number Placeholder 3"/>
          <p:cNvSpPr>
            <a:spLocks noGrp="1"/>
          </p:cNvSpPr>
          <p:nvPr>
            <p:ph type="sldNum" sz="quarter" idx="10"/>
          </p:nvPr>
        </p:nvSpPr>
        <p:spPr/>
        <p:txBody>
          <a:bodyPr/>
          <a:lstStyle/>
          <a:p>
            <a:fld id="{4AF6705D-F226-4D4D-931F-ECFDC36EE3C5}" type="slidenum">
              <a:rPr lang="en-US" smtClean="0"/>
              <a:pPr/>
              <a:t>8</a:t>
            </a:fld>
            <a:endParaRPr lang="en-US" dirty="0"/>
          </a:p>
        </p:txBody>
      </p:sp>
    </p:spTree>
    <p:extLst>
      <p:ext uri="{BB962C8B-B14F-4D97-AF65-F5344CB8AC3E}">
        <p14:creationId xmlns:p14="http://schemas.microsoft.com/office/powerpoint/2010/main" val="4373204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F6705D-F226-4D4D-931F-ECFDC36EE3C5}" type="slidenum">
              <a:rPr lang="en-US" smtClean="0"/>
              <a:pPr/>
              <a:t>9</a:t>
            </a:fld>
            <a:endParaRPr lang="en-US" dirty="0"/>
          </a:p>
        </p:txBody>
      </p:sp>
    </p:spTree>
    <p:extLst>
      <p:ext uri="{BB962C8B-B14F-4D97-AF65-F5344CB8AC3E}">
        <p14:creationId xmlns:p14="http://schemas.microsoft.com/office/powerpoint/2010/main" val="3434825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31596" y="1859305"/>
            <a:ext cx="7883754" cy="1655762"/>
          </a:xfrm>
          <a:prstGeom prst="rect">
            <a:avLst/>
          </a:prstGeom>
        </p:spPr>
        <p:txBody>
          <a:bodyPr lIns="91440" tIns="91440" rIns="91440" bIns="91440"/>
          <a:lstStyle>
            <a:lvl1pPr marL="0" indent="0" algn="l">
              <a:buNone/>
              <a:defRPr sz="2400">
                <a:latin typeface="Franklin Gothic Book" panose="020B0503020102020204" pitchFamily="34" charset="0"/>
                <a:ea typeface="Franklin Gothic Book" panose="020B0503020102020204" pitchFamily="34" charset="0"/>
                <a:cs typeface="Franklin Gothic Book"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5"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lvl1pPr>
              <a:defRPr/>
            </a:lvl1pPr>
          </a:lstStyle>
          <a:p>
            <a:r>
              <a:rPr lang="en-US" dirty="0" smtClean="0"/>
              <a:t>CLICK TO EDIT MASTER TITLE STYLE</a:t>
            </a:r>
            <a:endParaRPr lang="en-US" dirty="0"/>
          </a:p>
        </p:txBody>
      </p:sp>
    </p:spTree>
    <p:extLst>
      <p:ext uri="{BB962C8B-B14F-4D97-AF65-F5344CB8AC3E}">
        <p14:creationId xmlns:p14="http://schemas.microsoft.com/office/powerpoint/2010/main" val="1450573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lvl1pPr>
              <a:defRPr>
                <a:latin typeface="+mn-lt"/>
                <a:ea typeface="Franklin Gothic Book" panose="020B0503020102020204" pitchFamily="34" charset="0"/>
                <a:cs typeface="Franklin Gothic Book" charset="0"/>
              </a:defRPr>
            </a:lvl1pPr>
            <a:lvl2pPr>
              <a:defRPr>
                <a:latin typeface="+mn-lt"/>
                <a:ea typeface="Franklin Gothic Book" panose="020B0503020102020204" pitchFamily="34" charset="0"/>
                <a:cs typeface="Franklin Gothic Book" charset="0"/>
              </a:defRPr>
            </a:lvl2pPr>
            <a:lvl3pPr>
              <a:defRPr>
                <a:latin typeface="+mn-lt"/>
                <a:ea typeface="Franklin Gothic Book" panose="020B0503020102020204" pitchFamily="34" charset="0"/>
                <a:cs typeface="Franklin Gothic Book" charset="0"/>
              </a:defRPr>
            </a:lvl3pPr>
            <a:lvl4pPr>
              <a:defRPr>
                <a:latin typeface="+mn-lt"/>
                <a:ea typeface="Franklin Gothic Book" panose="020B0503020102020204" pitchFamily="34" charset="0"/>
                <a:cs typeface="Franklin Gothic Book" charset="0"/>
              </a:defRPr>
            </a:lvl4pPr>
            <a:lvl5pPr>
              <a:defRPr>
                <a:latin typeface="+mn-lt"/>
                <a:ea typeface="Franklin Gothic Book" panose="020B0503020102020204" pitchFamily="34" charset="0"/>
                <a:cs typeface="Franklin Gothic Book"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lvl1pPr>
              <a:defRPr>
                <a:latin typeface="+mn-lt"/>
              </a:defRPr>
            </a:lvl1pPr>
          </a:lstStyle>
          <a:p>
            <a:r>
              <a:rPr lang="en-US" dirty="0" smtClean="0"/>
              <a:t>CLICK TO EDIT MASTER TITLE STYLE</a:t>
            </a:r>
            <a:endParaRPr lang="en-US" dirty="0"/>
          </a:p>
        </p:txBody>
      </p:sp>
    </p:spTree>
    <p:extLst>
      <p:ext uri="{BB962C8B-B14F-4D97-AF65-F5344CB8AC3E}">
        <p14:creationId xmlns:p14="http://schemas.microsoft.com/office/powerpoint/2010/main" val="149461381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6543675" y="365125"/>
            <a:ext cx="1971675" cy="5811838"/>
          </a:xfrm>
          <a:prstGeom prst="rect">
            <a:avLst/>
          </a:prstGeom>
        </p:spPr>
        <p:txBody>
          <a:bodyPr vert="eaVert"/>
          <a:lstStyle>
            <a:lvl1pPr>
              <a:defRPr>
                <a:latin typeface="+mn-lt"/>
                <a:ea typeface="Franklin Gothic Book" panose="020B0503020102020204" pitchFamily="34" charset="0"/>
                <a:cs typeface="Franklin Gothic Book"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762625" cy="5811838"/>
          </a:xfrm>
          <a:prstGeom prst="rect">
            <a:avLst/>
          </a:prstGeom>
        </p:spPr>
        <p:txBody>
          <a:bodyPr vert="eaVert"/>
          <a:lstStyle>
            <a:lvl1pPr>
              <a:defRPr>
                <a:latin typeface="+mn-lt"/>
                <a:ea typeface="Franklin Gothic Book" panose="020B0503020102020204" pitchFamily="34" charset="0"/>
                <a:cs typeface="Franklin Gothic Book" charset="0"/>
              </a:defRPr>
            </a:lvl1pPr>
            <a:lvl2pPr>
              <a:defRPr>
                <a:latin typeface="+mn-lt"/>
                <a:ea typeface="Franklin Gothic Book" panose="020B0503020102020204" pitchFamily="34" charset="0"/>
                <a:cs typeface="Franklin Gothic Book" charset="0"/>
              </a:defRPr>
            </a:lvl2pPr>
            <a:lvl3pPr>
              <a:defRPr>
                <a:latin typeface="+mn-lt"/>
                <a:ea typeface="Franklin Gothic Book" panose="020B0503020102020204" pitchFamily="34" charset="0"/>
                <a:cs typeface="Franklin Gothic Book" charset="0"/>
              </a:defRPr>
            </a:lvl3pPr>
            <a:lvl4pPr>
              <a:defRPr>
                <a:latin typeface="+mn-lt"/>
                <a:ea typeface="Franklin Gothic Book" panose="020B0503020102020204" pitchFamily="34" charset="0"/>
                <a:cs typeface="Franklin Gothic Book" charset="0"/>
              </a:defRPr>
            </a:lvl4pPr>
            <a:lvl5pPr>
              <a:defRPr>
                <a:latin typeface="+mn-lt"/>
                <a:ea typeface="Franklin Gothic Book" panose="020B0503020102020204" pitchFamily="34" charset="0"/>
                <a:cs typeface="Franklin Gothic Book"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4726760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3000" y="2247802"/>
            <a:ext cx="6858000" cy="1655762"/>
          </a:xfrm>
        </p:spPr>
        <p:txBody>
          <a:bodyPr/>
          <a:lstStyle>
            <a:lvl1pPr marL="0" indent="0" algn="l">
              <a:buNone/>
              <a:defRPr sz="24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5" name="Title Placeholder 1"/>
          <p:cNvSpPr txBox="1">
            <a:spLocks/>
          </p:cNvSpPr>
          <p:nvPr userDrawn="1"/>
        </p:nvSpPr>
        <p:spPr>
          <a:xfrm>
            <a:off x="1143000" y="676656"/>
            <a:ext cx="6931152" cy="134416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kern="1200">
                <a:solidFill>
                  <a:schemeClr val="bg1"/>
                </a:solidFill>
                <a:latin typeface="Helvetica" charset="0"/>
                <a:ea typeface="+mj-ea"/>
                <a:cs typeface="+mj-cs"/>
              </a:defRPr>
            </a:lvl1pPr>
          </a:lstStyle>
          <a:p>
            <a:r>
              <a:rPr lang="en-US" dirty="0" smtClean="0">
                <a:latin typeface="+mn-lt"/>
              </a:rPr>
              <a:t>CLICK TO EDIT MASTER TITLE STYLE</a:t>
            </a:r>
            <a:endParaRPr lang="en-US" dirty="0">
              <a:latin typeface="+mn-lt"/>
            </a:endParaRPr>
          </a:p>
        </p:txBody>
      </p:sp>
    </p:spTree>
    <p:extLst>
      <p:ext uri="{BB962C8B-B14F-4D97-AF65-F5344CB8AC3E}">
        <p14:creationId xmlns:p14="http://schemas.microsoft.com/office/powerpoint/2010/main" val="145559096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32829828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3888" y="2806961"/>
            <a:ext cx="7886700" cy="1500187"/>
          </a:xfrm>
        </p:spPr>
        <p:txBody>
          <a:bodyPr/>
          <a:lstStyle>
            <a:lvl1pPr marL="0" indent="0">
              <a:buNone/>
              <a:defRPr sz="24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4" name="Title Placeholder 1"/>
          <p:cNvSpPr txBox="1">
            <a:spLocks/>
          </p:cNvSpPr>
          <p:nvPr userDrawn="1"/>
        </p:nvSpPr>
        <p:spPr>
          <a:xfrm>
            <a:off x="656082" y="1334389"/>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kern="1200">
                <a:solidFill>
                  <a:schemeClr val="bg1"/>
                </a:solidFill>
                <a:latin typeface="Helvetica" charset="0"/>
                <a:ea typeface="+mj-ea"/>
                <a:cs typeface="+mj-cs"/>
              </a:defRPr>
            </a:lvl1pPr>
          </a:lstStyle>
          <a:p>
            <a:r>
              <a:rPr lang="en-US" dirty="0" smtClean="0">
                <a:latin typeface="+mn-lt"/>
              </a:rPr>
              <a:t>CLICK TO EDIT MASTER TITLE STYLE</a:t>
            </a:r>
            <a:endParaRPr lang="en-US" dirty="0">
              <a:latin typeface="+mn-lt"/>
            </a:endParaRPr>
          </a:p>
        </p:txBody>
      </p:sp>
    </p:spTree>
    <p:extLst>
      <p:ext uri="{BB962C8B-B14F-4D97-AF65-F5344CB8AC3E}">
        <p14:creationId xmlns:p14="http://schemas.microsoft.com/office/powerpoint/2010/main" val="7063642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825625"/>
            <a:ext cx="3867150" cy="4351338"/>
          </a:xfrm>
        </p:spPr>
        <p:txBody>
          <a:bodyPr>
            <a:normAutofit/>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825625"/>
            <a:ext cx="3867150" cy="4351338"/>
          </a:xfrm>
        </p:spPr>
        <p:txBody>
          <a:bodyPr>
            <a:normAutofit/>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628650" y="6356350"/>
            <a:ext cx="2057400" cy="365125"/>
          </a:xfrm>
          <a:prstGeom prst="rect">
            <a:avLst/>
          </a:prstGeom>
        </p:spPr>
        <p:txBody>
          <a:bodyPr>
            <a:normAutofit/>
          </a:bodyPr>
          <a:lstStyle>
            <a:lvl1pPr>
              <a:defRPr>
                <a:latin typeface="+mn-lt"/>
              </a:defRPr>
            </a:lvl1pPr>
          </a:lstStyle>
          <a:p>
            <a:endParaRPr lang="en-US" dirty="0"/>
          </a:p>
        </p:txBody>
      </p:sp>
      <p:sp>
        <p:nvSpPr>
          <p:cNvPr id="6" name="Footer Placeholder 5"/>
          <p:cNvSpPr>
            <a:spLocks noGrp="1"/>
          </p:cNvSpPr>
          <p:nvPr>
            <p:ph type="ftr" sz="quarter" idx="11"/>
          </p:nvPr>
        </p:nvSpPr>
        <p:spPr>
          <a:xfrm>
            <a:off x="3028950" y="6356350"/>
            <a:ext cx="3086100" cy="365125"/>
          </a:xfrm>
          <a:prstGeom prst="rect">
            <a:avLst/>
          </a:prstGeom>
        </p:spPr>
        <p:txBody>
          <a:bodyPr>
            <a:normAutofit/>
          </a:bodyPr>
          <a:lstStyle>
            <a:lvl1pPr>
              <a:defRPr>
                <a:latin typeface="+mn-lt"/>
              </a:defRPr>
            </a:lvl1pPr>
          </a:lstStyle>
          <a:p>
            <a:endParaRPr lang="en-US" dirty="0"/>
          </a:p>
        </p:txBody>
      </p:sp>
      <p:sp>
        <p:nvSpPr>
          <p:cNvPr id="7" name="Slide Number Placeholder 6"/>
          <p:cNvSpPr>
            <a:spLocks noGrp="1"/>
          </p:cNvSpPr>
          <p:nvPr>
            <p:ph type="sldNum" sz="quarter" idx="12"/>
          </p:nvPr>
        </p:nvSpPr>
        <p:spPr>
          <a:xfrm>
            <a:off x="6457950" y="6356350"/>
            <a:ext cx="2057400" cy="365125"/>
          </a:xfrm>
          <a:prstGeom prst="rect">
            <a:avLst/>
          </a:prstGeom>
        </p:spPr>
        <p:txBody>
          <a:bodyPr>
            <a:normAutofit/>
          </a:bodyPr>
          <a:lstStyle>
            <a:lvl1pPr>
              <a:defRPr>
                <a:latin typeface="+mn-lt"/>
              </a:defRPr>
            </a:lvl1pPr>
          </a:lstStyle>
          <a:p>
            <a:fld id="{718CA319-5C67-3148-B62C-5A45C0B0E9F6}" type="slidenum">
              <a:rPr lang="en-US" smtClean="0"/>
              <a:pPr/>
              <a:t>‹#›</a:t>
            </a:fld>
            <a:endParaRPr lang="en-US" dirty="0"/>
          </a:p>
        </p:txBody>
      </p:sp>
      <p:sp>
        <p:nvSpPr>
          <p:cNvPr id="8" name="Title Placeholder 1"/>
          <p:cNvSpPr txBox="1">
            <a:spLocks/>
          </p:cNvSpPr>
          <p:nvPr userDrawn="1"/>
        </p:nvSpPr>
        <p:spPr>
          <a:xfrm>
            <a:off x="656082" y="474853"/>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kern="1200">
                <a:solidFill>
                  <a:schemeClr val="bg1"/>
                </a:solidFill>
                <a:latin typeface="Helvetica" charset="0"/>
                <a:ea typeface="+mj-ea"/>
                <a:cs typeface="+mj-cs"/>
              </a:defRPr>
            </a:lvl1pPr>
          </a:lstStyle>
          <a:p>
            <a:r>
              <a:rPr lang="en-US" dirty="0" smtClean="0">
                <a:latin typeface="+mn-lt"/>
              </a:rPr>
              <a:t>CLICK TO EDIT MASTER TITLE STYLE</a:t>
            </a:r>
            <a:endParaRPr lang="en-US" dirty="0">
              <a:latin typeface="+mn-lt"/>
            </a:endParaRPr>
          </a:p>
        </p:txBody>
      </p:sp>
    </p:spTree>
    <p:extLst>
      <p:ext uri="{BB962C8B-B14F-4D97-AF65-F5344CB8AC3E}">
        <p14:creationId xmlns:p14="http://schemas.microsoft.com/office/powerpoint/2010/main" val="13649534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0238" y="1681163"/>
            <a:ext cx="3868737" cy="823912"/>
          </a:xfrm>
        </p:spPr>
        <p:txBody>
          <a:bodyPr anchor="b"/>
          <a:lstStyle>
            <a:lvl1pPr marL="0" indent="0">
              <a:buNone/>
              <a:defRPr sz="24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30238" y="2505075"/>
            <a:ext cx="3868737" cy="3108647"/>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108647"/>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Placeholder 1"/>
          <p:cNvSpPr txBox="1">
            <a:spLocks/>
          </p:cNvSpPr>
          <p:nvPr userDrawn="1"/>
        </p:nvSpPr>
        <p:spPr>
          <a:xfrm>
            <a:off x="628650" y="337693"/>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kern="1200">
                <a:solidFill>
                  <a:schemeClr val="bg1"/>
                </a:solidFill>
                <a:latin typeface="Helvetica" charset="0"/>
                <a:ea typeface="+mj-ea"/>
                <a:cs typeface="+mj-cs"/>
              </a:defRPr>
            </a:lvl1pPr>
          </a:lstStyle>
          <a:p>
            <a:r>
              <a:rPr lang="en-US" dirty="0" smtClean="0">
                <a:latin typeface="+mn-lt"/>
              </a:rPr>
              <a:t>CLICK TO EDIT MASTER TITLE STYLE</a:t>
            </a:r>
            <a:endParaRPr lang="en-US" dirty="0">
              <a:latin typeface="+mn-lt"/>
            </a:endParaRPr>
          </a:p>
        </p:txBody>
      </p:sp>
    </p:spTree>
    <p:extLst>
      <p:ext uri="{BB962C8B-B14F-4D97-AF65-F5344CB8AC3E}">
        <p14:creationId xmlns:p14="http://schemas.microsoft.com/office/powerpoint/2010/main" val="147257633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Placeholder 1"/>
          <p:cNvSpPr txBox="1">
            <a:spLocks/>
          </p:cNvSpPr>
          <p:nvPr userDrawn="1"/>
        </p:nvSpPr>
        <p:spPr>
          <a:xfrm>
            <a:off x="656082" y="365125"/>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kern="1200">
                <a:solidFill>
                  <a:schemeClr val="bg1"/>
                </a:solidFill>
                <a:latin typeface="Helvetica" charset="0"/>
                <a:ea typeface="+mj-ea"/>
                <a:cs typeface="+mj-cs"/>
              </a:defRPr>
            </a:lvl1pPr>
          </a:lstStyle>
          <a:p>
            <a:r>
              <a:rPr lang="en-US" dirty="0" smtClean="0">
                <a:latin typeface="+mn-lt"/>
              </a:rPr>
              <a:t>CLICK TO EDIT MASTER TITLE STYLE</a:t>
            </a:r>
            <a:endParaRPr lang="en-US" dirty="0">
              <a:latin typeface="+mn-lt"/>
            </a:endParaRPr>
          </a:p>
        </p:txBody>
      </p:sp>
    </p:spTree>
    <p:extLst>
      <p:ext uri="{BB962C8B-B14F-4D97-AF65-F5344CB8AC3E}">
        <p14:creationId xmlns:p14="http://schemas.microsoft.com/office/powerpoint/2010/main" val="40290317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9202900"/>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30238" y="457200"/>
            <a:ext cx="2949575" cy="1600200"/>
          </a:xfrm>
        </p:spPr>
        <p:txBody>
          <a:bodyPr anchor="b"/>
          <a:lstStyle>
            <a:lvl1pPr>
              <a:defRPr sz="3200" b="1">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87788" y="987425"/>
            <a:ext cx="4629150" cy="4873625"/>
          </a:xfrm>
        </p:spPr>
        <p:txBody>
          <a:bodyPr/>
          <a:lstStyle>
            <a:lvl1pPr>
              <a:defRPr sz="3200">
                <a:latin typeface="+mn-lt"/>
              </a:defRPr>
            </a:lvl1pPr>
            <a:lvl2pPr>
              <a:defRPr sz="2800">
                <a:latin typeface="+mn-lt"/>
              </a:defRPr>
            </a:lvl2pPr>
            <a:lvl3pPr>
              <a:defRPr sz="2400">
                <a:latin typeface="+mn-lt"/>
              </a:defRPr>
            </a:lvl3pPr>
            <a:lvl4pPr>
              <a:defRPr sz="2000">
                <a:latin typeface="+mn-lt"/>
              </a:defRPr>
            </a:lvl4pPr>
            <a:lvl5pPr>
              <a:defRPr sz="2000">
                <a:latin typeface="+mn-lt"/>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5038852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lvl1pPr>
              <a:defRPr>
                <a:latin typeface="+mn-lt"/>
                <a:ea typeface="Franklin Gothic Book" panose="020B0503020102020204" pitchFamily="34" charset="0"/>
                <a:cs typeface="Franklin Gothic Book"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28650" y="1825625"/>
            <a:ext cx="7886700" cy="4122688"/>
          </a:xfrm>
          <a:prstGeom prst="rect">
            <a:avLst/>
          </a:prstGeom>
        </p:spPr>
        <p:txBody>
          <a:bodyPr/>
          <a:lstStyle>
            <a:lvl1pPr>
              <a:defRPr>
                <a:latin typeface="+mn-lt"/>
                <a:ea typeface="Franklin Gothic Book" panose="020B0503020102020204" pitchFamily="34" charset="0"/>
                <a:cs typeface="Franklin Gothic Book" charset="0"/>
              </a:defRPr>
            </a:lvl1pPr>
            <a:lvl2pPr>
              <a:defRPr>
                <a:latin typeface="+mj-lt"/>
                <a:ea typeface="Franklin Gothic Book" panose="020B0503020102020204" pitchFamily="34" charset="0"/>
                <a:cs typeface="Franklin Gothic Book" charset="0"/>
              </a:defRPr>
            </a:lvl2pPr>
            <a:lvl3pPr>
              <a:defRPr>
                <a:latin typeface="+mj-lt"/>
                <a:ea typeface="Franklin Gothic Book" panose="020B0503020102020204" pitchFamily="34" charset="0"/>
                <a:cs typeface="Franklin Gothic Book" charset="0"/>
              </a:defRPr>
            </a:lvl3pPr>
            <a:lvl4pPr>
              <a:defRPr>
                <a:latin typeface="+mj-lt"/>
                <a:ea typeface="Franklin Gothic Book" panose="020B0503020102020204" pitchFamily="34" charset="0"/>
                <a:cs typeface="Franklin Gothic Book" charset="0"/>
              </a:defRPr>
            </a:lvl4pPr>
            <a:lvl5pPr>
              <a:defRPr>
                <a:latin typeface="+mj-lt"/>
                <a:ea typeface="Franklin Gothic Book" panose="020B0503020102020204" pitchFamily="34" charset="0"/>
                <a:cs typeface="Franklin Gothic Book"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3712782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30238" y="457200"/>
            <a:ext cx="2949575" cy="1600200"/>
          </a:xfrm>
        </p:spPr>
        <p:txBody>
          <a:bodyPr anchor="b"/>
          <a:lstStyle>
            <a:lvl1pPr>
              <a:defRPr sz="32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219407971"/>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416949"/>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6543675" y="365125"/>
            <a:ext cx="1971675" cy="5811838"/>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260289"/>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799" y="2462351"/>
            <a:ext cx="7829551" cy="565771"/>
          </a:xfrm>
        </p:spPr>
        <p:txBody>
          <a:bodyPr lIns="91440" tIns="91440" rIns="91440" bIns="91440" anchor="ctr">
            <a:normAutofit/>
          </a:bodyPr>
          <a:lstStyle>
            <a:lvl1pPr marL="0" indent="0" algn="l">
              <a:buNone/>
              <a:defRPr sz="2400">
                <a:latin typeface="+mn-lt"/>
                <a:ea typeface="Franklin Gothic Book" panose="020B0503020102020204" pitchFamily="34" charset="0"/>
                <a:cs typeface="Franklin Gothic Book"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Title Placeholder 1"/>
          <p:cNvSpPr>
            <a:spLocks noGrp="1"/>
          </p:cNvSpPr>
          <p:nvPr>
            <p:ph type="title"/>
          </p:nvPr>
        </p:nvSpPr>
        <p:spPr>
          <a:xfrm>
            <a:off x="628650" y="365126"/>
            <a:ext cx="7886700" cy="1325563"/>
          </a:xfrm>
          <a:prstGeom prst="rect">
            <a:avLst/>
          </a:prstGeom>
        </p:spPr>
        <p:txBody>
          <a:bodyPr rtlCol="0">
            <a:normAutofit/>
          </a:bodyPr>
          <a:lstStyle>
            <a:lvl1pPr>
              <a:defRPr b="1">
                <a:latin typeface="+mn-lt"/>
              </a:defRPr>
            </a:lvl1pPr>
          </a:lstStyle>
          <a:p>
            <a:r>
              <a:rPr lang="en-US" smtClean="0"/>
              <a:t>Click to edit Master title style</a:t>
            </a:r>
            <a:endParaRPr lang="en-US" dirty="0"/>
          </a:p>
        </p:txBody>
      </p:sp>
    </p:spTree>
    <p:extLst>
      <p:ext uri="{BB962C8B-B14F-4D97-AF65-F5344CB8AC3E}">
        <p14:creationId xmlns:p14="http://schemas.microsoft.com/office/powerpoint/2010/main" val="699152649"/>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31596" y="1859305"/>
            <a:ext cx="7883754" cy="1655762"/>
          </a:xfrm>
          <a:prstGeom prst="rect">
            <a:avLst/>
          </a:prstGeom>
        </p:spPr>
        <p:txBody>
          <a:bodyPr lIns="91440" tIns="91440" rIns="91440" bIns="91440"/>
          <a:lstStyle>
            <a:lvl1pPr marL="0" indent="0" algn="l">
              <a:buNone/>
              <a:defRPr sz="2400">
                <a:latin typeface="+mn-lt"/>
                <a:ea typeface="Franklin Gothic Book" panose="020B0503020102020204" pitchFamily="34" charset="0"/>
                <a:cs typeface="Franklin Gothic Book"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5" name="Title Placeholder 1"/>
          <p:cNvSpPr>
            <a:spLocks noGrp="1"/>
          </p:cNvSpPr>
          <p:nvPr>
            <p:ph type="title"/>
          </p:nvPr>
        </p:nvSpPr>
        <p:spPr>
          <a:xfrm>
            <a:off x="628650" y="365126"/>
            <a:ext cx="7886700" cy="1325563"/>
          </a:xfrm>
          <a:prstGeom prst="rect">
            <a:avLst/>
          </a:prstGeom>
        </p:spPr>
        <p:txBody>
          <a:bodyPr rtlCol="0">
            <a:normAutofit/>
          </a:bodyPr>
          <a:lstStyle>
            <a:lvl1pPr>
              <a:defRPr>
                <a:latin typeface="+mn-lt"/>
              </a:defRPr>
            </a:lvl1pPr>
          </a:lstStyle>
          <a:p>
            <a:r>
              <a:rPr lang="en-US" dirty="0" smtClean="0"/>
              <a:t>CLICK TO EDIT MASTER TITLE STYLE</a:t>
            </a:r>
            <a:endParaRPr lang="en-US" dirty="0"/>
          </a:p>
        </p:txBody>
      </p:sp>
    </p:spTree>
    <p:extLst>
      <p:ext uri="{BB962C8B-B14F-4D97-AF65-F5344CB8AC3E}">
        <p14:creationId xmlns:p14="http://schemas.microsoft.com/office/powerpoint/2010/main" val="31733119"/>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x">
  <p:cSld name="4_Title Slide">
    <p:spTree>
      <p:nvGrpSpPr>
        <p:cNvPr id="1" name=""/>
        <p:cNvGrpSpPr/>
        <p:nvPr/>
      </p:nvGrpSpPr>
      <p:grpSpPr>
        <a:xfrm>
          <a:off x="0" y="0"/>
          <a:ext cx="0" cy="0"/>
          <a:chOff x="0" y="0"/>
          <a:chExt cx="0" cy="0"/>
        </a:xfrm>
      </p:grpSpPr>
      <p:pic>
        <p:nvPicPr>
          <p:cNvPr id="10" name="image1.png" descr="spring logo_final_recessed.png"/>
          <p:cNvPicPr/>
          <p:nvPr/>
        </p:nvPicPr>
        <p:blipFill>
          <a:blip r:embed="rId2">
            <a:extLst/>
          </a:blip>
          <a:stretch>
            <a:fillRect/>
          </a:stretch>
        </p:blipFill>
        <p:spPr>
          <a:xfrm>
            <a:off x="7936021" y="6386245"/>
            <a:ext cx="822051" cy="320041"/>
          </a:xfrm>
          <a:prstGeom prst="rect">
            <a:avLst/>
          </a:prstGeom>
          <a:ln w="12700">
            <a:miter lim="400000"/>
          </a:ln>
        </p:spPr>
      </p:pic>
      <p:pic>
        <p:nvPicPr>
          <p:cNvPr id="11" name="image2.png" descr="USAID_logo_Horizontal_CMYK [Converted].png"/>
          <p:cNvPicPr/>
          <p:nvPr/>
        </p:nvPicPr>
        <p:blipFill>
          <a:blip r:embed="rId3">
            <a:extLst/>
          </a:blip>
          <a:stretch>
            <a:fillRect/>
          </a:stretch>
        </p:blipFill>
        <p:spPr>
          <a:xfrm>
            <a:off x="304800" y="6386245"/>
            <a:ext cx="1078992" cy="320976"/>
          </a:xfrm>
          <a:prstGeom prst="rect">
            <a:avLst/>
          </a:prstGeom>
          <a:ln w="12700">
            <a:miter lim="400000"/>
          </a:ln>
        </p:spPr>
      </p:pic>
      <p:sp>
        <p:nvSpPr>
          <p:cNvPr id="12" name="Shape 12"/>
          <p:cNvSpPr/>
          <p:nvPr/>
        </p:nvSpPr>
        <p:spPr>
          <a:xfrm>
            <a:off x="0" y="-2"/>
            <a:ext cx="9144000" cy="6100765"/>
          </a:xfrm>
          <a:prstGeom prst="rect">
            <a:avLst/>
          </a:prstGeom>
          <a:solidFill>
            <a:srgbClr val="99993E"/>
          </a:solidFill>
          <a:ln w="12700">
            <a:miter lim="400000"/>
          </a:ln>
        </p:spPr>
        <p:txBody>
          <a:bodyPr lIns="0" tIns="0" rIns="0" bIns="0" anchor="ctr"/>
          <a:lstStyle/>
          <a:p>
            <a:pPr lvl="0" algn="ctr">
              <a:defRPr sz="1700">
                <a:solidFill>
                  <a:srgbClr val="A5A5A5"/>
                </a:solidFill>
              </a:defRPr>
            </a:pPr>
            <a:endParaRPr/>
          </a:p>
        </p:txBody>
      </p:sp>
      <p:sp>
        <p:nvSpPr>
          <p:cNvPr id="13" name="Shape 13"/>
          <p:cNvSpPr/>
          <p:nvPr/>
        </p:nvSpPr>
        <p:spPr>
          <a:xfrm>
            <a:off x="0" y="6098028"/>
            <a:ext cx="9144000" cy="76201"/>
          </a:xfrm>
          <a:prstGeom prst="rect">
            <a:avLst/>
          </a:prstGeom>
          <a:solidFill>
            <a:srgbClr val="E28432"/>
          </a:solidFill>
          <a:ln w="12700">
            <a:miter lim="400000"/>
          </a:ln>
        </p:spPr>
        <p:txBody>
          <a:bodyPr lIns="0" tIns="0" rIns="0" bIns="0" anchor="ctr"/>
          <a:lstStyle/>
          <a:p>
            <a:pPr lvl="0" algn="ctr">
              <a:defRPr sz="1700">
                <a:solidFill>
                  <a:srgbClr val="FFFFFF"/>
                </a:solidFill>
              </a:defRPr>
            </a:pPr>
            <a:endParaRPr/>
          </a:p>
        </p:txBody>
      </p:sp>
      <p:sp>
        <p:nvSpPr>
          <p:cNvPr id="14" name="Shape 14"/>
          <p:cNvSpPr>
            <a:spLocks noGrp="1"/>
          </p:cNvSpPr>
          <p:nvPr>
            <p:ph type="body" idx="1"/>
          </p:nvPr>
        </p:nvSpPr>
        <p:spPr>
          <a:xfrm>
            <a:off x="685798" y="1921185"/>
            <a:ext cx="7829552" cy="1648103"/>
          </a:xfrm>
          <a:prstGeom prst="rect">
            <a:avLst/>
          </a:prstGeom>
        </p:spPr>
        <p:txBody>
          <a:bodyPr lIns="91439" tIns="91439" rIns="91439" bIns="91439" anchor="ctr"/>
          <a:lstStyle>
            <a:lvl1pPr marL="0" indent="0">
              <a:buSzTx/>
              <a:buFontTx/>
              <a:buNone/>
              <a:defRPr sz="2400">
                <a:solidFill>
                  <a:srgbClr val="FFFFFF"/>
                </a:solidFill>
              </a:defRPr>
            </a:lvl1pPr>
          </a:lstStyle>
          <a:p>
            <a:pPr lvl="0">
              <a:defRPr sz="1800">
                <a:solidFill>
                  <a:srgbClr val="000000"/>
                </a:solidFill>
              </a:defRPr>
            </a:pPr>
            <a:r>
              <a:rPr sz="2400">
                <a:solidFill>
                  <a:srgbClr val="FFFFFF"/>
                </a:solidFill>
              </a:rPr>
              <a:t>Click to edit Master subtitle style</a:t>
            </a:r>
          </a:p>
        </p:txBody>
      </p:sp>
      <p:sp>
        <p:nvSpPr>
          <p:cNvPr id="15" name="Shape 15"/>
          <p:cNvSpPr>
            <a:spLocks noGrp="1"/>
          </p:cNvSpPr>
          <p:nvPr>
            <p:ph type="title"/>
          </p:nvPr>
        </p:nvSpPr>
        <p:spPr>
          <a:xfrm>
            <a:off x="628650" y="134629"/>
            <a:ext cx="7886700" cy="1786557"/>
          </a:xfrm>
          <a:prstGeom prst="rect">
            <a:avLst/>
          </a:prstGeom>
        </p:spPr>
        <p:txBody>
          <a:bodyPr/>
          <a:lstStyle>
            <a:lvl1pPr>
              <a:defRPr>
                <a:solidFill>
                  <a:srgbClr val="FFFFFF"/>
                </a:solidFill>
              </a:defRPr>
            </a:lvl1pPr>
          </a:lstStyle>
          <a:p>
            <a:pPr lvl="0">
              <a:defRPr sz="1800">
                <a:solidFill>
                  <a:srgbClr val="000000"/>
                </a:solidFill>
              </a:defRPr>
            </a:pPr>
            <a:r>
              <a:rPr sz="3200">
                <a:solidFill>
                  <a:srgbClr val="FFFFFF"/>
                </a:solidFill>
              </a:rPr>
              <a:t>CLICK TO EDIT MASTER TITLE STYLE</a:t>
            </a:r>
          </a:p>
        </p:txBody>
      </p:sp>
    </p:spTree>
    <p:extLst>
      <p:ext uri="{BB962C8B-B14F-4D97-AF65-F5344CB8AC3E}">
        <p14:creationId xmlns:p14="http://schemas.microsoft.com/office/powerpoint/2010/main" val="2711330394"/>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3888" y="4589463"/>
            <a:ext cx="7886700" cy="1500187"/>
          </a:xfrm>
          <a:prstGeom prst="rect">
            <a:avLst/>
          </a:prstGeom>
        </p:spPr>
        <p:txBody>
          <a:bodyPr>
            <a:normAutofit/>
          </a:bodyPr>
          <a:lstStyle>
            <a:lvl1pPr marL="0" indent="0">
              <a:buNone/>
              <a:defRPr sz="2400">
                <a:solidFill>
                  <a:schemeClr val="tx1">
                    <a:tint val="75000"/>
                  </a:schemeClr>
                </a:solidFill>
                <a:latin typeface="+mn-lt"/>
                <a:ea typeface="Franklin Gothic Book" panose="020B0503020102020204" pitchFamily="34" charset="0"/>
                <a:cs typeface="Franklin Gothic Book"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4" name="Title Placeholder 1"/>
          <p:cNvSpPr txBox="1">
            <a:spLocks/>
          </p:cNvSpPr>
          <p:nvPr userDrawn="1"/>
        </p:nvSpPr>
        <p:spPr>
          <a:xfrm>
            <a:off x="628650" y="1361822"/>
            <a:ext cx="7886700" cy="2899282"/>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3200" b="1" kern="1200" spc="0">
                <a:solidFill>
                  <a:srgbClr val="32697C"/>
                </a:solidFill>
                <a:latin typeface="Helvetica" charset="0"/>
                <a:ea typeface="Helvetica" charset="0"/>
                <a:cs typeface="Helvetica" charset="0"/>
              </a:defRPr>
            </a:lvl1pPr>
          </a:lstStyle>
          <a:p>
            <a:r>
              <a:rPr lang="en-US" dirty="0" smtClean="0">
                <a:solidFill>
                  <a:srgbClr val="646561"/>
                </a:solidFill>
                <a:latin typeface="+mn-lt"/>
                <a:ea typeface="Franklin Gothic Book" charset="0"/>
                <a:cs typeface="Franklin Gothic Book" charset="0"/>
              </a:rPr>
              <a:t>CLICK TO EDIT MASTER TITLE STYLE</a:t>
            </a:r>
            <a:endParaRPr lang="en-US" dirty="0">
              <a:solidFill>
                <a:srgbClr val="646561"/>
              </a:solidFill>
              <a:latin typeface="+mn-lt"/>
              <a:ea typeface="Franklin Gothic Book" charset="0"/>
              <a:cs typeface="Franklin Gothic Book" charset="0"/>
            </a:endParaRPr>
          </a:p>
        </p:txBody>
      </p:sp>
    </p:spTree>
    <p:extLst>
      <p:ext uri="{BB962C8B-B14F-4D97-AF65-F5344CB8AC3E}">
        <p14:creationId xmlns:p14="http://schemas.microsoft.com/office/powerpoint/2010/main" val="103494929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825625"/>
            <a:ext cx="3867150" cy="4351338"/>
          </a:xfrm>
          <a:prstGeom prst="rect">
            <a:avLst/>
          </a:prstGeom>
        </p:spPr>
        <p:txBody>
          <a:bodyPr/>
          <a:lstStyle>
            <a:lvl1pPr>
              <a:defRPr>
                <a:latin typeface="+mn-lt"/>
                <a:ea typeface="Franklin Gothic Book" panose="020B0503020102020204" pitchFamily="34" charset="0"/>
                <a:cs typeface="Franklin Gothic Book" panose="020B0503020102020204" pitchFamily="34" charset="0"/>
              </a:defRPr>
            </a:lvl1pPr>
            <a:lvl2pPr>
              <a:defRPr>
                <a:latin typeface="+mn-lt"/>
                <a:ea typeface="Franklin Gothic Book" panose="020B0503020102020204" pitchFamily="34" charset="0"/>
                <a:cs typeface="Franklin Gothic Book" panose="020B0503020102020204" pitchFamily="34" charset="0"/>
              </a:defRPr>
            </a:lvl2pPr>
            <a:lvl3pPr>
              <a:defRPr>
                <a:latin typeface="+mn-lt"/>
                <a:ea typeface="Franklin Gothic Book" panose="020B0503020102020204" pitchFamily="34" charset="0"/>
                <a:cs typeface="Franklin Gothic Book" panose="020B0503020102020204" pitchFamily="34" charset="0"/>
              </a:defRPr>
            </a:lvl3pPr>
            <a:lvl4pPr>
              <a:defRPr>
                <a:latin typeface="+mn-lt"/>
                <a:ea typeface="Franklin Gothic Book" panose="020B0503020102020204" pitchFamily="34" charset="0"/>
                <a:cs typeface="Franklin Gothic Book" panose="020B0503020102020204" pitchFamily="34" charset="0"/>
              </a:defRPr>
            </a:lvl4pPr>
            <a:lvl5pPr>
              <a:defRPr>
                <a:latin typeface="+mn-lt"/>
                <a:ea typeface="Franklin Gothic Book" panose="020B0503020102020204" pitchFamily="34" charset="0"/>
                <a:cs typeface="Franklin Gothic Book" panose="020B05030201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825625"/>
            <a:ext cx="3867150" cy="4351338"/>
          </a:xfrm>
          <a:prstGeom prst="rect">
            <a:avLst/>
          </a:prstGeom>
        </p:spPr>
        <p:txBody>
          <a:bodyPr/>
          <a:lstStyle>
            <a:lvl1pPr>
              <a:defRPr>
                <a:latin typeface="+mn-lt"/>
                <a:ea typeface="Franklin Gothic Book" panose="020B0503020102020204" pitchFamily="34" charset="0"/>
                <a:cs typeface="Franklin Gothic Book" charset="0"/>
              </a:defRPr>
            </a:lvl1pPr>
            <a:lvl2pPr>
              <a:defRPr>
                <a:latin typeface="+mn-lt"/>
                <a:ea typeface="Franklin Gothic Book" panose="020B0503020102020204" pitchFamily="34" charset="0"/>
                <a:cs typeface="Franklin Gothic Book" charset="0"/>
              </a:defRPr>
            </a:lvl2pPr>
            <a:lvl3pPr>
              <a:defRPr>
                <a:latin typeface="+mn-lt"/>
                <a:ea typeface="Franklin Gothic Book" panose="020B0503020102020204" pitchFamily="34" charset="0"/>
                <a:cs typeface="Franklin Gothic Book" charset="0"/>
              </a:defRPr>
            </a:lvl3pPr>
            <a:lvl4pPr>
              <a:defRPr>
                <a:latin typeface="+mn-lt"/>
                <a:ea typeface="Franklin Gothic Book" panose="020B0503020102020204" pitchFamily="34" charset="0"/>
                <a:cs typeface="Franklin Gothic Book" charset="0"/>
              </a:defRPr>
            </a:lvl4pPr>
            <a:lvl5pPr>
              <a:defRPr>
                <a:latin typeface="+mn-lt"/>
                <a:ea typeface="Franklin Gothic Book" panose="020B0503020102020204" pitchFamily="34" charset="0"/>
                <a:cs typeface="Franklin Gothic Book"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lvl1pPr>
              <a:defRPr>
                <a:latin typeface="+mn-lt"/>
              </a:defRPr>
            </a:lvl1pPr>
          </a:lstStyle>
          <a:p>
            <a:r>
              <a:rPr lang="en-US" dirty="0" smtClean="0"/>
              <a:t>CLICK TO EDIT MASTER TITLE STYLE</a:t>
            </a:r>
            <a:endParaRPr lang="en-US" dirty="0"/>
          </a:p>
        </p:txBody>
      </p:sp>
    </p:spTree>
    <p:extLst>
      <p:ext uri="{BB962C8B-B14F-4D97-AF65-F5344CB8AC3E}">
        <p14:creationId xmlns:p14="http://schemas.microsoft.com/office/powerpoint/2010/main" val="65488734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0238" y="1681163"/>
            <a:ext cx="3868737" cy="823912"/>
          </a:xfrm>
          <a:prstGeom prst="rect">
            <a:avLst/>
          </a:prstGeom>
        </p:spPr>
        <p:txBody>
          <a:bodyPr anchor="b" anchorCtr="0"/>
          <a:lstStyle>
            <a:lvl1pPr marL="0" indent="0">
              <a:buNone/>
              <a:defRPr sz="1600" b="1">
                <a:latin typeface="+mn-lt"/>
                <a:ea typeface="Franklin Gothic Book" panose="020B0503020102020204" pitchFamily="34" charset="0"/>
                <a:cs typeface="Franklin Gothic Book"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30238" y="2505075"/>
            <a:ext cx="3868737" cy="3684588"/>
          </a:xfrm>
          <a:prstGeom prst="rect">
            <a:avLst/>
          </a:prstGeom>
        </p:spPr>
        <p:txBody>
          <a:bodyPr/>
          <a:lstStyle>
            <a:lvl1pPr>
              <a:defRPr>
                <a:latin typeface="+mn-lt"/>
                <a:ea typeface="Franklin Gothic Book" panose="020B0503020102020204" pitchFamily="34" charset="0"/>
                <a:cs typeface="Franklin Gothic Book" charset="0"/>
              </a:defRPr>
            </a:lvl1pPr>
            <a:lvl2pPr>
              <a:defRPr>
                <a:latin typeface="+mn-lt"/>
                <a:ea typeface="Franklin Gothic Book" panose="020B0503020102020204" pitchFamily="34" charset="0"/>
                <a:cs typeface="Franklin Gothic Book" charset="0"/>
              </a:defRPr>
            </a:lvl2pPr>
            <a:lvl3pPr>
              <a:defRPr>
                <a:latin typeface="+mn-lt"/>
                <a:ea typeface="Franklin Gothic Book" panose="020B0503020102020204" pitchFamily="34" charset="0"/>
                <a:cs typeface="Franklin Gothic Book" charset="0"/>
              </a:defRPr>
            </a:lvl3pPr>
            <a:lvl4pPr>
              <a:defRPr>
                <a:latin typeface="+mn-lt"/>
                <a:ea typeface="Franklin Gothic Book" panose="020B0503020102020204" pitchFamily="34" charset="0"/>
                <a:cs typeface="Franklin Gothic Book" charset="0"/>
              </a:defRPr>
            </a:lvl4pPr>
            <a:lvl5pPr>
              <a:defRPr>
                <a:latin typeface="+mn-lt"/>
                <a:ea typeface="Franklin Gothic Book" panose="020B0503020102020204" pitchFamily="34" charset="0"/>
                <a:cs typeface="Franklin Gothic Book"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681163"/>
            <a:ext cx="3887788" cy="823912"/>
          </a:xfrm>
          <a:prstGeom prst="rect">
            <a:avLst/>
          </a:prstGeom>
        </p:spPr>
        <p:txBody>
          <a:bodyPr anchor="b" anchorCtr="0"/>
          <a:lstStyle>
            <a:lvl1pPr marL="0" indent="0">
              <a:buNone/>
              <a:defRPr sz="1600" b="1">
                <a:latin typeface="+mn-lt"/>
                <a:ea typeface="Franklin Gothic Book" panose="020B0503020102020204" pitchFamily="34" charset="0"/>
                <a:cs typeface="Franklin Gothic Book"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29150" y="2505075"/>
            <a:ext cx="3887788" cy="3684588"/>
          </a:xfrm>
          <a:prstGeom prst="rect">
            <a:avLst/>
          </a:prstGeom>
        </p:spPr>
        <p:txBody>
          <a:bodyPr/>
          <a:lstStyle>
            <a:lvl1pPr>
              <a:defRPr>
                <a:latin typeface="+mn-lt"/>
                <a:ea typeface="Franklin Gothic Book" panose="020B0503020102020204" pitchFamily="34" charset="0"/>
                <a:cs typeface="Franklin Gothic Book" charset="0"/>
              </a:defRPr>
            </a:lvl1pPr>
            <a:lvl2pPr>
              <a:defRPr>
                <a:latin typeface="+mn-lt"/>
                <a:ea typeface="Franklin Gothic Book" panose="020B0503020102020204" pitchFamily="34" charset="0"/>
                <a:cs typeface="Franklin Gothic Book" charset="0"/>
              </a:defRPr>
            </a:lvl2pPr>
            <a:lvl3pPr>
              <a:defRPr>
                <a:latin typeface="+mn-lt"/>
                <a:ea typeface="Franklin Gothic Book" panose="020B0503020102020204" pitchFamily="34" charset="0"/>
                <a:cs typeface="Franklin Gothic Book" charset="0"/>
              </a:defRPr>
            </a:lvl3pPr>
            <a:lvl4pPr>
              <a:defRPr>
                <a:latin typeface="+mn-lt"/>
                <a:ea typeface="Franklin Gothic Book" panose="020B0503020102020204" pitchFamily="34" charset="0"/>
                <a:cs typeface="Franklin Gothic Book" charset="0"/>
              </a:defRPr>
            </a:lvl4pPr>
            <a:lvl5pPr>
              <a:defRPr>
                <a:latin typeface="+mn-lt"/>
                <a:ea typeface="Franklin Gothic Book" panose="020B0503020102020204" pitchFamily="34" charset="0"/>
                <a:cs typeface="Franklin Gothic Book"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lvl1pPr>
              <a:defRPr>
                <a:latin typeface="+mn-lt"/>
              </a:defRPr>
            </a:lvl1pPr>
          </a:lstStyle>
          <a:p>
            <a:r>
              <a:rPr lang="en-US" dirty="0" smtClean="0"/>
              <a:t>CLICK TO EDIT MASTER TITLE STYLE</a:t>
            </a:r>
            <a:endParaRPr lang="en-US" dirty="0"/>
          </a:p>
        </p:txBody>
      </p:sp>
    </p:spTree>
    <p:extLst>
      <p:ext uri="{BB962C8B-B14F-4D97-AF65-F5344CB8AC3E}">
        <p14:creationId xmlns:p14="http://schemas.microsoft.com/office/powerpoint/2010/main" val="152919574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lvl1pPr>
              <a:defRPr>
                <a:latin typeface="+mn-lt"/>
              </a:defRPr>
            </a:lvl1pPr>
          </a:lstStyle>
          <a:p>
            <a:r>
              <a:rPr lang="en-US" dirty="0" smtClean="0"/>
              <a:t>CLICK TO EDIT MASTER TITLE STYLE</a:t>
            </a:r>
            <a:endParaRPr lang="en-US" dirty="0"/>
          </a:p>
        </p:txBody>
      </p:sp>
    </p:spTree>
    <p:extLst>
      <p:ext uri="{BB962C8B-B14F-4D97-AF65-F5344CB8AC3E}">
        <p14:creationId xmlns:p14="http://schemas.microsoft.com/office/powerpoint/2010/main" val="39203556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535434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788" y="987425"/>
            <a:ext cx="4629150" cy="4873625"/>
          </a:xfrm>
          <a:prstGeom prst="rect">
            <a:avLst/>
          </a:prstGeom>
        </p:spPr>
        <p:txBody>
          <a:bodyPr/>
          <a:lstStyle>
            <a:lvl1pPr>
              <a:defRPr sz="3200">
                <a:latin typeface="+mn-lt"/>
                <a:ea typeface="Franklin Gothic Book" panose="020B0503020102020204" pitchFamily="34" charset="0"/>
                <a:cs typeface="Franklin Gothic Book" charset="0"/>
              </a:defRPr>
            </a:lvl1pPr>
            <a:lvl2pPr>
              <a:defRPr sz="2800">
                <a:latin typeface="+mn-lt"/>
                <a:ea typeface="Franklin Gothic Book" panose="020B0503020102020204" pitchFamily="34" charset="0"/>
                <a:cs typeface="Franklin Gothic Book" charset="0"/>
              </a:defRPr>
            </a:lvl2pPr>
            <a:lvl3pPr>
              <a:defRPr sz="2400">
                <a:latin typeface="+mn-lt"/>
                <a:ea typeface="Franklin Gothic Book" panose="020B0503020102020204" pitchFamily="34" charset="0"/>
                <a:cs typeface="Franklin Gothic Book" charset="0"/>
              </a:defRPr>
            </a:lvl3pPr>
            <a:lvl4pPr>
              <a:defRPr sz="2000">
                <a:latin typeface="+mn-lt"/>
                <a:ea typeface="Franklin Gothic Book" panose="020B0503020102020204" pitchFamily="34" charset="0"/>
                <a:cs typeface="Franklin Gothic Book" charset="0"/>
              </a:defRPr>
            </a:lvl4pPr>
            <a:lvl5pPr>
              <a:defRPr sz="2000">
                <a:latin typeface="+mn-lt"/>
                <a:ea typeface="Franklin Gothic Book" panose="020B0503020102020204" pitchFamily="34" charset="0"/>
                <a:cs typeface="Franklin Gothic Book"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atin typeface="+mn-lt"/>
                <a:ea typeface="Franklin Gothic Book" panose="020B0503020102020204" pitchFamily="34" charset="0"/>
                <a:cs typeface="Franklin Gothic Book"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Title Placeholder 1"/>
          <p:cNvSpPr txBox="1">
            <a:spLocks/>
          </p:cNvSpPr>
          <p:nvPr userDrawn="1"/>
        </p:nvSpPr>
        <p:spPr>
          <a:xfrm>
            <a:off x="628650" y="301118"/>
            <a:ext cx="2951163" cy="19117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kern="1200" spc="0">
                <a:solidFill>
                  <a:srgbClr val="32697C"/>
                </a:solidFill>
                <a:latin typeface="Helvetica" charset="0"/>
                <a:ea typeface="Helvetica" charset="0"/>
                <a:cs typeface="Helvetica" charset="0"/>
              </a:defRPr>
            </a:lvl1pPr>
          </a:lstStyle>
          <a:p>
            <a:r>
              <a:rPr lang="en-US" dirty="0" smtClean="0">
                <a:solidFill>
                  <a:srgbClr val="646561"/>
                </a:solidFill>
                <a:latin typeface="+mn-lt"/>
                <a:ea typeface="Franklin Gothic Book" charset="0"/>
                <a:cs typeface="Franklin Gothic Book" charset="0"/>
              </a:rPr>
              <a:t>CLICK TO EDIT MASTER TITLE STYLE</a:t>
            </a:r>
            <a:endParaRPr lang="en-US" dirty="0">
              <a:solidFill>
                <a:srgbClr val="646561"/>
              </a:solidFill>
              <a:latin typeface="+mn-lt"/>
              <a:ea typeface="Franklin Gothic Book" charset="0"/>
              <a:cs typeface="Franklin Gothic Book" charset="0"/>
            </a:endParaRPr>
          </a:p>
        </p:txBody>
      </p:sp>
    </p:spTree>
    <p:extLst>
      <p:ext uri="{BB962C8B-B14F-4D97-AF65-F5344CB8AC3E}">
        <p14:creationId xmlns:p14="http://schemas.microsoft.com/office/powerpoint/2010/main" val="877554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788" y="987425"/>
            <a:ext cx="4629150" cy="4873625"/>
          </a:xfrm>
          <a:prstGeom prst="rect">
            <a:avLst/>
          </a:prstGeom>
        </p:spPr>
        <p:txBody>
          <a:bodyPr/>
          <a:lstStyle>
            <a:lvl1pPr marL="0" indent="0">
              <a:buNone/>
              <a:defRPr sz="3200">
                <a:latin typeface="+mn-lt"/>
                <a:ea typeface="Franklin Gothic Book" panose="020B0503020102020204" pitchFamily="34" charset="0"/>
                <a:cs typeface="Franklin Gothic Book"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atin typeface="+mn-lt"/>
                <a:ea typeface="Franklin Gothic Book" panose="020B0503020102020204" pitchFamily="34" charset="0"/>
                <a:cs typeface="Franklin Gothic Book"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Title Placeholder 1"/>
          <p:cNvSpPr txBox="1">
            <a:spLocks/>
          </p:cNvSpPr>
          <p:nvPr userDrawn="1"/>
        </p:nvSpPr>
        <p:spPr>
          <a:xfrm>
            <a:off x="628650" y="301118"/>
            <a:ext cx="2951163" cy="19117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kern="1200" spc="0">
                <a:solidFill>
                  <a:srgbClr val="32697C"/>
                </a:solidFill>
                <a:latin typeface="Helvetica" charset="0"/>
                <a:ea typeface="Helvetica" charset="0"/>
                <a:cs typeface="Helvetica" charset="0"/>
              </a:defRPr>
            </a:lvl1pPr>
          </a:lstStyle>
          <a:p>
            <a:r>
              <a:rPr lang="en-US" dirty="0" smtClean="0">
                <a:solidFill>
                  <a:srgbClr val="646561"/>
                </a:solidFill>
                <a:latin typeface="+mn-lt"/>
                <a:ea typeface="Franklin Gothic Book" charset="0"/>
                <a:cs typeface="Franklin Gothic Book" charset="0"/>
              </a:rPr>
              <a:t>CLICK TO EDIT MASTER TITLE STYLE</a:t>
            </a:r>
            <a:endParaRPr lang="en-US" dirty="0">
              <a:solidFill>
                <a:srgbClr val="646561"/>
              </a:solidFill>
              <a:latin typeface="+mn-lt"/>
              <a:ea typeface="Franklin Gothic Book" charset="0"/>
              <a:cs typeface="Franklin Gothic Book" charset="0"/>
            </a:endParaRPr>
          </a:p>
        </p:txBody>
      </p:sp>
    </p:spTree>
    <p:extLst>
      <p:ext uri="{BB962C8B-B14F-4D97-AF65-F5344CB8AC3E}">
        <p14:creationId xmlns:p14="http://schemas.microsoft.com/office/powerpoint/2010/main" val="88902331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image" Target="../media/image1.w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3.png"/><Relationship Id="rId2" Type="http://schemas.openxmlformats.org/officeDocument/2006/relationships/slideLayout" Target="../slideLayouts/slideLayout13.xml"/><Relationship Id="rId16"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248400"/>
            <a:ext cx="9144000" cy="609600"/>
          </a:xfrm>
          <a:prstGeom prst="rect">
            <a:avLst/>
          </a:prstGeom>
          <a:solidFill>
            <a:srgbClr val="99993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accent3"/>
              </a:solidFill>
              <a:latin typeface="Franklin Gothic Book" panose="020B0503020102020204" pitchFamily="34" charset="0"/>
            </a:endParaRPr>
          </a:p>
        </p:txBody>
      </p:sp>
      <p:sp>
        <p:nvSpPr>
          <p:cNvPr id="8" name="Rectangle 7"/>
          <p:cNvSpPr/>
          <p:nvPr/>
        </p:nvSpPr>
        <p:spPr>
          <a:xfrm>
            <a:off x="0" y="6248400"/>
            <a:ext cx="9144000" cy="76200"/>
          </a:xfrm>
          <a:prstGeom prst="rect">
            <a:avLst/>
          </a:prstGeom>
          <a:solidFill>
            <a:srgbClr val="E2843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atin typeface="Franklin Gothic Book" panose="020B0503020102020204" pitchFamily="34" charset="0"/>
            </a:endParaRPr>
          </a:p>
        </p:txBody>
      </p:sp>
      <p:sp>
        <p:nvSpPr>
          <p:cNvPr id="9" name="TextBox 8"/>
          <p:cNvSpPr txBox="1"/>
          <p:nvPr/>
        </p:nvSpPr>
        <p:spPr>
          <a:xfrm>
            <a:off x="6934200" y="6464348"/>
            <a:ext cx="2057400" cy="215444"/>
          </a:xfrm>
          <a:prstGeom prst="rect">
            <a:avLst/>
          </a:prstGeom>
          <a:noFill/>
        </p:spPr>
        <p:txBody>
          <a:bodyPr wrap="square" rtlCol="0">
            <a:spAutoFit/>
          </a:bodyPr>
          <a:lstStyle/>
          <a:p>
            <a:pPr algn="r"/>
            <a:r>
              <a:rPr lang="en-US" sz="800" dirty="0" smtClean="0">
                <a:solidFill>
                  <a:srgbClr val="F6F5F0">
                    <a:alpha val="86000"/>
                  </a:srgbClr>
                </a:solidFill>
                <a:latin typeface="Franklin Gothic Book" panose="020B0503020102020204" pitchFamily="34" charset="0"/>
                <a:ea typeface="Franklin Gothic Book" charset="0"/>
                <a:cs typeface="Franklin Gothic Book" charset="0"/>
              </a:rPr>
              <a:t>www.spring-nutrition.org</a:t>
            </a:r>
            <a:endParaRPr lang="en-US" sz="800" dirty="0">
              <a:solidFill>
                <a:srgbClr val="F6F5F0">
                  <a:alpha val="86000"/>
                </a:srgbClr>
              </a:solidFill>
              <a:latin typeface="Franklin Gothic Book" panose="020B0503020102020204" pitchFamily="34" charset="0"/>
              <a:ea typeface="Franklin Gothic Book" charset="0"/>
              <a:cs typeface="Franklin Gothic Book" charset="0"/>
            </a:endParaRPr>
          </a:p>
        </p:txBody>
      </p:sp>
      <p:sp>
        <p:nvSpPr>
          <p:cNvPr id="14"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15" name="Text Placeholder 2"/>
          <p:cNvSpPr>
            <a:spLocks noGrp="1"/>
          </p:cNvSpPr>
          <p:nvPr>
            <p:ph type="body" idx="1"/>
          </p:nvPr>
        </p:nvSpPr>
        <p:spPr>
          <a:xfrm>
            <a:off x="628650" y="1825625"/>
            <a:ext cx="7886700" cy="3606987"/>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0" name="Picture 9" descr="SPRING leaves alone 80 percent tint.wmf"/>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458599" y="6417755"/>
            <a:ext cx="346800" cy="300644"/>
          </a:xfrm>
          <a:prstGeom prst="rect">
            <a:avLst/>
          </a:prstGeom>
          <a:noFill/>
          <a:ln>
            <a:noFill/>
          </a:ln>
        </p:spPr>
      </p:pic>
    </p:spTree>
    <p:extLst>
      <p:ext uri="{BB962C8B-B14F-4D97-AF65-F5344CB8AC3E}">
        <p14:creationId xmlns:p14="http://schemas.microsoft.com/office/powerpoint/2010/main" val="5022786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3200" b="1" kern="1200" spc="0">
          <a:solidFill>
            <a:srgbClr val="646561"/>
          </a:solidFill>
          <a:latin typeface="Franklin Gothic Book" panose="020B0503020102020204" pitchFamily="34" charset="0"/>
          <a:ea typeface="Franklin Gothic Book" panose="020B0503020102020204" pitchFamily="34" charset="0"/>
          <a:cs typeface="Franklin Gothic Book" charset="0"/>
        </a:defRPr>
      </a:lvl1pPr>
    </p:titleStyle>
    <p:bodyStyle>
      <a:lvl1pPr marL="228600" indent="-228600" algn="l" defTabSz="914400" rtl="0" eaLnBrk="1" latinLnBrk="0" hangingPunct="1">
        <a:lnSpc>
          <a:spcPct val="90000"/>
        </a:lnSpc>
        <a:spcBef>
          <a:spcPts val="1000"/>
        </a:spcBef>
        <a:buFont typeface="Arial"/>
        <a:buChar char="•"/>
        <a:defRPr sz="2800" kern="1200">
          <a:solidFill>
            <a:srgbClr val="646561"/>
          </a:solidFill>
          <a:latin typeface="Franklin Gothic Book" panose="020B0503020102020204" pitchFamily="34" charset="0"/>
          <a:ea typeface="Franklin Gothic Book" panose="020B0503020102020204" pitchFamily="34" charset="0"/>
          <a:cs typeface="Franklin Gothic Book" charset="0"/>
        </a:defRPr>
      </a:lvl1pPr>
      <a:lvl2pPr marL="685800" indent="-228600" algn="l" defTabSz="914400" rtl="0" eaLnBrk="1" latinLnBrk="0" hangingPunct="1">
        <a:lnSpc>
          <a:spcPct val="90000"/>
        </a:lnSpc>
        <a:spcBef>
          <a:spcPts val="500"/>
        </a:spcBef>
        <a:buFont typeface="Arial"/>
        <a:buChar char="•"/>
        <a:defRPr sz="2400" kern="1200">
          <a:solidFill>
            <a:srgbClr val="646561"/>
          </a:solidFill>
          <a:latin typeface="Franklin Gothic Book" panose="020B0503020102020204" pitchFamily="34" charset="0"/>
          <a:ea typeface="Franklin Gothic Book" panose="020B0503020102020204" pitchFamily="34" charset="0"/>
          <a:cs typeface="Franklin Gothic Book" charset="0"/>
        </a:defRPr>
      </a:lvl2pPr>
      <a:lvl3pPr marL="1143000" indent="-228600" algn="l" defTabSz="914400" rtl="0" eaLnBrk="1" latinLnBrk="0" hangingPunct="1">
        <a:lnSpc>
          <a:spcPct val="90000"/>
        </a:lnSpc>
        <a:spcBef>
          <a:spcPts val="500"/>
        </a:spcBef>
        <a:buFont typeface="Arial"/>
        <a:buChar char="•"/>
        <a:defRPr sz="2000" kern="1200">
          <a:solidFill>
            <a:srgbClr val="646561"/>
          </a:solidFill>
          <a:latin typeface="Franklin Gothic Book" panose="020B0503020102020204" pitchFamily="34" charset="0"/>
          <a:ea typeface="Franklin Gothic Book" panose="020B0503020102020204" pitchFamily="34" charset="0"/>
          <a:cs typeface="Franklin Gothic Book" charset="0"/>
        </a:defRPr>
      </a:lvl3pPr>
      <a:lvl4pPr marL="1600200" indent="-228600" algn="l" defTabSz="914400" rtl="0" eaLnBrk="1" latinLnBrk="0" hangingPunct="1">
        <a:lnSpc>
          <a:spcPct val="90000"/>
        </a:lnSpc>
        <a:spcBef>
          <a:spcPts val="500"/>
        </a:spcBef>
        <a:buFont typeface="Arial"/>
        <a:buChar char="•"/>
        <a:defRPr sz="1800" kern="1200">
          <a:solidFill>
            <a:srgbClr val="646561"/>
          </a:solidFill>
          <a:latin typeface="Franklin Gothic Book" panose="020B0503020102020204" pitchFamily="34" charset="0"/>
          <a:ea typeface="Franklin Gothic Book" panose="020B0503020102020204" pitchFamily="34" charset="0"/>
          <a:cs typeface="Franklin Gothic Book" charset="0"/>
        </a:defRPr>
      </a:lvl4pPr>
      <a:lvl5pPr marL="2057400" indent="-228600" algn="l" defTabSz="914400" rtl="0" eaLnBrk="1" latinLnBrk="0" hangingPunct="1">
        <a:lnSpc>
          <a:spcPct val="90000"/>
        </a:lnSpc>
        <a:spcBef>
          <a:spcPts val="500"/>
        </a:spcBef>
        <a:buFont typeface="Arial"/>
        <a:buChar char="•"/>
        <a:defRPr sz="1800" kern="1200">
          <a:solidFill>
            <a:srgbClr val="646561"/>
          </a:solidFill>
          <a:latin typeface="Franklin Gothic Book" panose="020B0503020102020204" pitchFamily="34" charset="0"/>
          <a:ea typeface="Franklin Gothic Book" panose="020B0503020102020204" pitchFamily="34" charset="0"/>
          <a:cs typeface="Franklin Gothic Book"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9144000" cy="6019800"/>
          </a:xfrm>
          <a:prstGeom prst="rect">
            <a:avLst/>
          </a:prstGeom>
          <a:solidFill>
            <a:srgbClr val="99993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accent3"/>
              </a:solidFill>
              <a:latin typeface="+mn-lt"/>
            </a:endParaRPr>
          </a:p>
        </p:txBody>
      </p:sp>
      <p:sp>
        <p:nvSpPr>
          <p:cNvPr id="8" name="TextBox 7"/>
          <p:cNvSpPr txBox="1"/>
          <p:nvPr/>
        </p:nvSpPr>
        <p:spPr>
          <a:xfrm>
            <a:off x="2590800" y="6230505"/>
            <a:ext cx="3810000" cy="551295"/>
          </a:xfrm>
          <a:prstGeom prst="rect">
            <a:avLst/>
          </a:prstGeom>
          <a:noFill/>
        </p:spPr>
        <p:txBody>
          <a:bodyPr wrap="square" lIns="0" tIns="0" rIns="0" bIns="0" numCol="1" spcCol="91440" rtlCol="0" anchor="ctr" anchorCtr="0">
            <a:no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700" b="0" i="0" u="none" strike="noStrike" kern="1200" baseline="0" dirty="0" smtClean="0">
                <a:ln>
                  <a:noFill/>
                </a:ln>
                <a:solidFill>
                  <a:schemeClr val="tx1"/>
                </a:solidFill>
                <a:latin typeface="+mn-lt"/>
                <a:ea typeface="Franklin Gothic Book" charset="0"/>
                <a:cs typeface="Franklin Gothic Book" charset="0"/>
              </a:rPr>
              <a:t>This presentation was made possible by the American people through the U.S. Agency for International Development (USAID) under Cooperative Agreement No. AID-OAA-A-11-00031, the Strengthening Partnerships, Results, and Innovations in Nutrition Globally (SPRING) project.</a:t>
            </a:r>
          </a:p>
        </p:txBody>
      </p:sp>
      <p:pic>
        <p:nvPicPr>
          <p:cNvPr id="9" name="Picture 5" descr="C:\Users\jbishara\Dropbox\logos for PowerPoint Tehcnical Meeting PAHO\spring logo_final_recessed.png"/>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7951926" y="6348479"/>
            <a:ext cx="811073" cy="315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6" descr="C:\Users\jbishara\Dropbox\logos for PowerPoint Tehcnical Meeting PAHO\USAID_logo_Horizontal_CMYK [Converted].png"/>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304800" y="6347729"/>
            <a:ext cx="1066800" cy="316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p:nvSpPr>
        <p:spPr>
          <a:xfrm>
            <a:off x="0" y="6019800"/>
            <a:ext cx="9144000" cy="76200"/>
          </a:xfrm>
          <a:prstGeom prst="rect">
            <a:avLst/>
          </a:prstGeom>
          <a:solidFill>
            <a:srgbClr val="E28432"/>
          </a:solidFill>
          <a:ln>
            <a:noFill/>
          </a:ln>
          <a:effectLst/>
        </p:spPr>
        <p:style>
          <a:lnRef idx="1">
            <a:schemeClr val="accent1"/>
          </a:lnRef>
          <a:fillRef idx="3">
            <a:schemeClr val="accent1"/>
          </a:fillRef>
          <a:effectRef idx="2">
            <a:schemeClr val="accent1"/>
          </a:effectRef>
          <a:fontRef idx="minor">
            <a:schemeClr val="lt1"/>
          </a:fontRef>
        </p:style>
        <p:txBody>
          <a:bodyPr anchor="ctr">
            <a:normAutofit fontScale="25000" lnSpcReduction="20000"/>
          </a:bodyPr>
          <a:lstStyle/>
          <a:p>
            <a:pPr algn="ctr" fontAlgn="auto">
              <a:spcBef>
                <a:spcPts val="0"/>
              </a:spcBef>
              <a:spcAft>
                <a:spcPts val="0"/>
              </a:spcAft>
              <a:defRPr/>
            </a:pPr>
            <a:endParaRPr lang="en-US" dirty="0">
              <a:latin typeface="+mn-lt"/>
            </a:endParaRPr>
          </a:p>
        </p:txBody>
      </p:sp>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3" name="Picture 12" descr="SPRING leaves alone 80 percent tint.wmf"/>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4132506" y="4572000"/>
            <a:ext cx="878988" cy="762000"/>
          </a:xfrm>
          <a:prstGeom prst="rect">
            <a:avLst/>
          </a:prstGeom>
          <a:noFill/>
          <a:ln>
            <a:noFill/>
          </a:ln>
        </p:spPr>
      </p:pic>
      <p:sp>
        <p:nvSpPr>
          <p:cNvPr id="12" name="TextBox 11"/>
          <p:cNvSpPr txBox="1"/>
          <p:nvPr/>
        </p:nvSpPr>
        <p:spPr>
          <a:xfrm>
            <a:off x="3515740" y="5569403"/>
            <a:ext cx="2057400" cy="307777"/>
          </a:xfrm>
          <a:prstGeom prst="rect">
            <a:avLst/>
          </a:prstGeom>
          <a:noFill/>
        </p:spPr>
        <p:txBody>
          <a:bodyPr wrap="square" rtlCol="0">
            <a:spAutoFit/>
          </a:bodyPr>
          <a:lstStyle/>
          <a:p>
            <a:pPr algn="ctr"/>
            <a:r>
              <a:rPr lang="en-US" sz="1400" dirty="0" smtClean="0">
                <a:solidFill>
                  <a:srgbClr val="F6F5F0">
                    <a:alpha val="86000"/>
                  </a:srgbClr>
                </a:solidFill>
                <a:latin typeface="+mn-lt"/>
                <a:ea typeface="Franklin Gothic Book" charset="0"/>
                <a:cs typeface="Franklin Gothic Book" charset="0"/>
              </a:rPr>
              <a:t>www.spring-nutrition.org</a:t>
            </a:r>
            <a:endParaRPr lang="en-US" sz="1400" dirty="0">
              <a:solidFill>
                <a:srgbClr val="F6F5F0">
                  <a:alpha val="86000"/>
                </a:srgbClr>
              </a:solidFill>
              <a:latin typeface="+mn-lt"/>
              <a:ea typeface="Franklin Gothic Book" charset="0"/>
              <a:cs typeface="Franklin Gothic Book" charset="0"/>
            </a:endParaRPr>
          </a:p>
        </p:txBody>
      </p:sp>
    </p:spTree>
    <p:extLst>
      <p:ext uri="{BB962C8B-B14F-4D97-AF65-F5344CB8AC3E}">
        <p14:creationId xmlns:p14="http://schemas.microsoft.com/office/powerpoint/2010/main" val="172206004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8" r:id="rId12"/>
    <p:sldLayoutId id="2147483699" r:id="rId13"/>
    <p:sldLayoutId id="2147483701" r:id="rId14"/>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3200" b="1"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5.xml"/><Relationship Id="rId5" Type="http://schemas.openxmlformats.org/officeDocument/2006/relationships/image" Target="../media/image8.jpe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 name="Shape 272"/>
          <p:cNvSpPr>
            <a:spLocks noGrp="1"/>
          </p:cNvSpPr>
          <p:nvPr>
            <p:ph type="title"/>
          </p:nvPr>
        </p:nvSpPr>
        <p:spPr>
          <a:xfrm>
            <a:off x="408398" y="663009"/>
            <a:ext cx="8299060" cy="1228729"/>
          </a:xfrm>
          <a:prstGeom prst="rect">
            <a:avLst/>
          </a:prstGeom>
        </p:spPr>
        <p:txBody>
          <a:bodyPr lIns="91439" tIns="91439" rIns="91439" bIns="91439">
            <a:normAutofit fontScale="90000"/>
          </a:bodyPr>
          <a:lstStyle>
            <a:lvl1pPr algn="ctr">
              <a:defRPr sz="4800"/>
            </a:lvl1pPr>
          </a:lstStyle>
          <a:p>
            <a:pPr lvl="0" algn="l">
              <a:defRPr sz="1800">
                <a:solidFill>
                  <a:srgbClr val="000000"/>
                </a:solidFill>
              </a:defRPr>
            </a:pPr>
            <a:r>
              <a:rPr sz="4800" dirty="0">
                <a:solidFill>
                  <a:srgbClr val="FFFFFF"/>
                </a:solidFill>
                <a:latin typeface="Century Gothic" charset="0"/>
                <a:ea typeface="Century Gothic" charset="0"/>
                <a:cs typeface="Century Gothic" charset="0"/>
              </a:rPr>
              <a:t>Decision </a:t>
            </a:r>
            <a:r>
              <a:rPr lang="en-US" sz="4800" dirty="0" smtClean="0">
                <a:solidFill>
                  <a:srgbClr val="FFFFFF"/>
                </a:solidFill>
                <a:latin typeface="Century Gothic" charset="0"/>
                <a:ea typeface="Century Gothic" charset="0"/>
                <a:cs typeface="Century Gothic" charset="0"/>
              </a:rPr>
              <a:t>Framework for Prioritization of Anemia Action</a:t>
            </a:r>
            <a:endParaRPr sz="4800" dirty="0">
              <a:solidFill>
                <a:srgbClr val="FFFFFF"/>
              </a:solidFill>
              <a:latin typeface="Century Gothic" charset="0"/>
              <a:ea typeface="Century Gothic" charset="0"/>
              <a:cs typeface="Century Gothic" charset="0"/>
            </a:endParaRPr>
          </a:p>
        </p:txBody>
      </p:sp>
      <p:sp>
        <p:nvSpPr>
          <p:cNvPr id="6" name="Rectangle 5"/>
          <p:cNvSpPr/>
          <p:nvPr/>
        </p:nvSpPr>
        <p:spPr>
          <a:xfrm>
            <a:off x="408398" y="3812519"/>
            <a:ext cx="2451847" cy="1828800"/>
          </a:xfrm>
          <a:prstGeom prst="rect">
            <a:avLst/>
          </a:prstGeom>
          <a:blipFill>
            <a:blip r:embed="rId3" cstate="screen">
              <a:extLst>
                <a:ext uri="{28A0092B-C50C-407E-A947-70E740481C1C}">
                  <a14:useLocalDpi xmlns:a14="http://schemas.microsoft.com/office/drawing/2010/main"/>
                </a:ext>
              </a:extLst>
            </a:blip>
            <a:srcRect/>
            <a:stretch>
              <a:fillRect/>
            </a:stretch>
          </a:blipFill>
          <a:ln w="635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ranklin Gothic Book" panose="020B0503020102020204" pitchFamily="34" charset="0"/>
            </a:endParaRPr>
          </a:p>
        </p:txBody>
      </p:sp>
      <p:sp>
        <p:nvSpPr>
          <p:cNvPr id="7" name="Rectangle 6"/>
          <p:cNvSpPr/>
          <p:nvPr/>
        </p:nvSpPr>
        <p:spPr>
          <a:xfrm>
            <a:off x="3418380" y="3812519"/>
            <a:ext cx="2451847" cy="1828800"/>
          </a:xfrm>
          <a:prstGeom prst="rect">
            <a:avLst/>
          </a:prstGeom>
          <a:blipFill>
            <a:blip r:embed="rId4" cstate="screen">
              <a:extLst>
                <a:ext uri="{28A0092B-C50C-407E-A947-70E740481C1C}">
                  <a14:useLocalDpi xmlns:a14="http://schemas.microsoft.com/office/drawing/2010/main"/>
                </a:ext>
              </a:extLst>
            </a:blip>
            <a:stretch>
              <a:fillRect/>
            </a:stretch>
          </a:blipFill>
          <a:ln w="508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ranklin Gothic Book" panose="020B0503020102020204" pitchFamily="34" charset="0"/>
            </a:endParaRPr>
          </a:p>
        </p:txBody>
      </p:sp>
      <p:sp>
        <p:nvSpPr>
          <p:cNvPr id="8" name="Rectangle 7"/>
          <p:cNvSpPr/>
          <p:nvPr/>
        </p:nvSpPr>
        <p:spPr>
          <a:xfrm>
            <a:off x="6255611" y="3812519"/>
            <a:ext cx="2451847" cy="1828800"/>
          </a:xfrm>
          <a:prstGeom prst="rect">
            <a:avLst/>
          </a:prstGeom>
          <a:blipFill>
            <a:blip r:embed="rId5" cstate="screen">
              <a:extLst>
                <a:ext uri="{28A0092B-C50C-407E-A947-70E740481C1C}">
                  <a14:useLocalDpi xmlns:a14="http://schemas.microsoft.com/office/drawing/2010/main"/>
                </a:ext>
              </a:extLst>
            </a:blip>
            <a:stretch>
              <a:fillRect/>
            </a:stretch>
          </a:blipFill>
          <a:ln w="635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Franklin Gothic Book" panose="020B0503020102020204" pitchFamily="34" charset="0"/>
            </a:endParaRPr>
          </a:p>
        </p:txBody>
      </p:sp>
    </p:spTree>
    <p:extLst>
      <p:ext uri="{BB962C8B-B14F-4D97-AF65-F5344CB8AC3E}">
        <p14:creationId xmlns:p14="http://schemas.microsoft.com/office/powerpoint/2010/main" val="1297379842"/>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 name="Shape 282"/>
          <p:cNvSpPr>
            <a:spLocks noGrp="1"/>
          </p:cNvSpPr>
          <p:nvPr>
            <p:ph type="title"/>
          </p:nvPr>
        </p:nvSpPr>
        <p:spPr>
          <a:xfrm>
            <a:off x="543133" y="536161"/>
            <a:ext cx="7886700" cy="588746"/>
          </a:xfrm>
          <a:prstGeom prst="rect">
            <a:avLst/>
          </a:prstGeom>
        </p:spPr>
        <p:txBody>
          <a:bodyPr>
            <a:noAutofit/>
          </a:bodyPr>
          <a:lstStyle/>
          <a:p>
            <a:pPr lvl="0">
              <a:defRPr sz="1800">
                <a:solidFill>
                  <a:srgbClr val="000000"/>
                </a:solidFill>
              </a:defRPr>
            </a:pPr>
            <a:r>
              <a:rPr sz="3200" dirty="0">
                <a:solidFill>
                  <a:srgbClr val="7F7F7F"/>
                </a:solidFill>
                <a:latin typeface="Century Gothic" charset="0"/>
                <a:ea typeface="Century Gothic" charset="0"/>
                <a:cs typeface="Century Gothic" charset="0"/>
              </a:rPr>
              <a:t>Why </a:t>
            </a:r>
            <a:r>
              <a:rPr sz="3200" dirty="0" smtClean="0">
                <a:solidFill>
                  <a:srgbClr val="7F7F7F"/>
                </a:solidFill>
                <a:latin typeface="Century Gothic" charset="0"/>
                <a:ea typeface="Century Gothic" charset="0"/>
                <a:cs typeface="Century Gothic" charset="0"/>
              </a:rPr>
              <a:t>Prioritiz</a:t>
            </a:r>
            <a:r>
              <a:rPr lang="en-US" sz="3200" dirty="0" smtClean="0">
                <a:solidFill>
                  <a:srgbClr val="7F7F7F"/>
                </a:solidFill>
                <a:latin typeface="Century Gothic" charset="0"/>
                <a:ea typeface="Century Gothic" charset="0"/>
                <a:cs typeface="Century Gothic" charset="0"/>
              </a:rPr>
              <a:t>e</a:t>
            </a:r>
            <a:r>
              <a:rPr sz="3200" dirty="0" smtClean="0">
                <a:solidFill>
                  <a:srgbClr val="7F7F7F"/>
                </a:solidFill>
                <a:latin typeface="Century Gothic" charset="0"/>
                <a:ea typeface="Century Gothic" charset="0"/>
                <a:cs typeface="Century Gothic" charset="0"/>
              </a:rPr>
              <a:t>?</a:t>
            </a:r>
            <a:endParaRPr sz="3200" dirty="0">
              <a:solidFill>
                <a:srgbClr val="7F7F7F"/>
              </a:solidFill>
              <a:latin typeface="Century Gothic" charset="0"/>
              <a:ea typeface="Century Gothic" charset="0"/>
              <a:cs typeface="Century Gothic" charset="0"/>
            </a:endParaRPr>
          </a:p>
        </p:txBody>
      </p:sp>
      <p:sp>
        <p:nvSpPr>
          <p:cNvPr id="2" name="Rectangle 1"/>
          <p:cNvSpPr/>
          <p:nvPr/>
        </p:nvSpPr>
        <p:spPr>
          <a:xfrm>
            <a:off x="7441821" y="5651868"/>
            <a:ext cx="857927" cy="369332"/>
          </a:xfrm>
          <a:prstGeom prst="rect">
            <a:avLst/>
          </a:prstGeom>
        </p:spPr>
        <p:txBody>
          <a:bodyPr wrap="none">
            <a:spAutoFit/>
          </a:bodyPr>
          <a:lstStyle/>
          <a:p>
            <a:r>
              <a:rPr lang="en-US" i="1" dirty="0"/>
              <a:t>Slide 2</a:t>
            </a:r>
          </a:p>
        </p:txBody>
      </p:sp>
      <p:sp>
        <p:nvSpPr>
          <p:cNvPr id="3" name="TextBox 2"/>
          <p:cNvSpPr txBox="1"/>
          <p:nvPr/>
        </p:nvSpPr>
        <p:spPr>
          <a:xfrm>
            <a:off x="756518" y="1795907"/>
            <a:ext cx="7758832" cy="2473485"/>
          </a:xfrm>
          <a:prstGeom prst="rect">
            <a:avLst/>
          </a:prstGeom>
          <a:noFill/>
        </p:spPr>
        <p:txBody>
          <a:bodyPr wrap="square" lIns="0" rtlCol="0">
            <a:noAutofit/>
          </a:bodyPr>
          <a:lstStyle/>
          <a:p>
            <a:pPr marL="285750" indent="-285750">
              <a:spcAft>
                <a:spcPts val="1200"/>
              </a:spcAft>
              <a:buFont typeface="Arial" charset="0"/>
              <a:buChar char="•"/>
            </a:pPr>
            <a:r>
              <a:rPr lang="en-US" sz="2800" dirty="0">
                <a:solidFill>
                  <a:srgbClr val="7F7F7F"/>
                </a:solidFill>
                <a:latin typeface="Century Gothic" charset="0"/>
                <a:ea typeface="Century Gothic" charset="0"/>
                <a:cs typeface="Century Gothic" charset="0"/>
              </a:rPr>
              <a:t>Resources are limited</a:t>
            </a:r>
          </a:p>
          <a:p>
            <a:pPr marL="285750" indent="-285750">
              <a:spcAft>
                <a:spcPts val="1200"/>
              </a:spcAft>
              <a:buFont typeface="Arial" charset="0"/>
              <a:buChar char="•"/>
            </a:pPr>
            <a:r>
              <a:rPr lang="en-US" sz="2800" dirty="0">
                <a:solidFill>
                  <a:srgbClr val="7F7F7F"/>
                </a:solidFill>
                <a:latin typeface="Century Gothic" charset="0"/>
                <a:ea typeface="Century Gothic" charset="0"/>
                <a:cs typeface="Century Gothic" charset="0"/>
              </a:rPr>
              <a:t>Decisions need to be made, even in the absence of data</a:t>
            </a:r>
          </a:p>
          <a:p>
            <a:pPr marL="285750" indent="-285750">
              <a:spcAft>
                <a:spcPts val="1200"/>
              </a:spcAft>
              <a:buFont typeface="Arial" charset="0"/>
              <a:buChar char="•"/>
            </a:pPr>
            <a:r>
              <a:rPr lang="en-US" sz="2800" dirty="0">
                <a:solidFill>
                  <a:srgbClr val="7F7F7F"/>
                </a:solidFill>
                <a:latin typeface="Century Gothic" charset="0"/>
                <a:ea typeface="Century Gothic" charset="0"/>
                <a:cs typeface="Century Gothic" charset="0"/>
              </a:rPr>
              <a:t>Opinions matter: perspective and expertise of district level staff</a:t>
            </a:r>
          </a:p>
        </p:txBody>
      </p:sp>
    </p:spTree>
    <p:extLst>
      <p:ext uri="{BB962C8B-B14F-4D97-AF65-F5344CB8AC3E}">
        <p14:creationId xmlns:p14="http://schemas.microsoft.com/office/powerpoint/2010/main" val="27874461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18216"/>
          </a:xfrm>
        </p:spPr>
        <p:txBody>
          <a:bodyPr lIns="0"/>
          <a:lstStyle/>
          <a:p>
            <a:r>
              <a:rPr lang="en-US" dirty="0" smtClean="0">
                <a:solidFill>
                  <a:srgbClr val="7F7F7F"/>
                </a:solidFill>
                <a:latin typeface="Century Gothic" charset="0"/>
                <a:ea typeface="Century Gothic" charset="0"/>
                <a:cs typeface="Century Gothic" charset="0"/>
              </a:rPr>
              <a:t>Steps in prioritization process</a:t>
            </a:r>
            <a:endParaRPr lang="en-US" dirty="0">
              <a:solidFill>
                <a:srgbClr val="7F7F7F"/>
              </a:solidFill>
              <a:latin typeface="Century Gothic" charset="0"/>
              <a:ea typeface="Century Gothic" charset="0"/>
              <a:cs typeface="Century Gothic" charset="0"/>
            </a:endParaRPr>
          </a:p>
        </p:txBody>
      </p:sp>
      <p:sp>
        <p:nvSpPr>
          <p:cNvPr id="3" name="Content Placeholder 2"/>
          <p:cNvSpPr>
            <a:spLocks noGrp="1"/>
          </p:cNvSpPr>
          <p:nvPr>
            <p:ph idx="1"/>
          </p:nvPr>
        </p:nvSpPr>
        <p:spPr>
          <a:xfrm>
            <a:off x="628650" y="1449938"/>
            <a:ext cx="5680052" cy="4122688"/>
          </a:xfrm>
        </p:spPr>
        <p:txBody>
          <a:bodyPr lIns="0">
            <a:noAutofit/>
          </a:bodyPr>
          <a:lstStyle/>
          <a:p>
            <a:pPr marL="1262063" indent="-1255713">
              <a:lnSpc>
                <a:spcPct val="100000"/>
              </a:lnSpc>
              <a:buNone/>
            </a:pPr>
            <a:r>
              <a:rPr lang="en-US" b="1" dirty="0" smtClean="0">
                <a:solidFill>
                  <a:srgbClr val="E28432"/>
                </a:solidFill>
                <a:latin typeface="Century Gothic" charset="0"/>
                <a:ea typeface="Century Gothic" charset="0"/>
                <a:cs typeface="Century Gothic" charset="0"/>
              </a:rPr>
              <a:t>Step 1:</a:t>
            </a:r>
            <a:r>
              <a:rPr lang="en-US" dirty="0" smtClean="0">
                <a:solidFill>
                  <a:srgbClr val="7F7F7F"/>
                </a:solidFill>
                <a:latin typeface="Century Gothic" charset="0"/>
                <a:ea typeface="Century Gothic" charset="0"/>
                <a:cs typeface="Century Gothic" charset="0"/>
              </a:rPr>
              <a:t> Review anemia situation</a:t>
            </a:r>
          </a:p>
          <a:p>
            <a:pPr marL="1262063" indent="-1255713">
              <a:lnSpc>
                <a:spcPct val="100000"/>
              </a:lnSpc>
              <a:buNone/>
            </a:pPr>
            <a:r>
              <a:rPr lang="en-US" b="1" dirty="0" smtClean="0">
                <a:solidFill>
                  <a:srgbClr val="E28432"/>
                </a:solidFill>
                <a:latin typeface="Century Gothic" charset="0"/>
                <a:ea typeface="Century Gothic" charset="0"/>
                <a:cs typeface="Century Gothic" charset="0"/>
              </a:rPr>
              <a:t>Step 2:</a:t>
            </a:r>
            <a:r>
              <a:rPr lang="en-US" dirty="0" smtClean="0">
                <a:solidFill>
                  <a:srgbClr val="7F7F7F"/>
                </a:solidFill>
                <a:latin typeface="Century Gothic" charset="0"/>
                <a:ea typeface="Century Gothic" charset="0"/>
                <a:cs typeface="Century Gothic" charset="0"/>
              </a:rPr>
              <a:t> Review anemia programs</a:t>
            </a:r>
          </a:p>
          <a:p>
            <a:pPr marL="1262063" indent="-1255713">
              <a:lnSpc>
                <a:spcPct val="100000"/>
              </a:lnSpc>
              <a:buNone/>
            </a:pPr>
            <a:r>
              <a:rPr lang="en-US" b="1" dirty="0" smtClean="0">
                <a:solidFill>
                  <a:srgbClr val="E28432"/>
                </a:solidFill>
                <a:latin typeface="Century Gothic" charset="0"/>
                <a:ea typeface="Century Gothic" charset="0"/>
                <a:cs typeface="Century Gothic" charset="0"/>
              </a:rPr>
              <a:t>Step </a:t>
            </a:r>
            <a:r>
              <a:rPr lang="en-US" b="1" smtClean="0">
                <a:solidFill>
                  <a:srgbClr val="E28432"/>
                </a:solidFill>
                <a:latin typeface="Century Gothic" charset="0"/>
                <a:ea typeface="Century Gothic" charset="0"/>
                <a:cs typeface="Century Gothic" charset="0"/>
              </a:rPr>
              <a:t>3:</a:t>
            </a:r>
            <a:r>
              <a:rPr lang="en-US">
                <a:solidFill>
                  <a:srgbClr val="7F7F7F"/>
                </a:solidFill>
                <a:latin typeface="Century Gothic" charset="0"/>
                <a:ea typeface="Century Gothic" charset="0"/>
                <a:cs typeface="Century Gothic" charset="0"/>
              </a:rPr>
              <a:t> Review inputs to prioritization</a:t>
            </a:r>
            <a:endParaRPr lang="en-US" dirty="0" smtClean="0">
              <a:solidFill>
                <a:srgbClr val="7F7F7F"/>
              </a:solidFill>
              <a:latin typeface="Century Gothic" charset="0"/>
              <a:ea typeface="Century Gothic" charset="0"/>
              <a:cs typeface="Century Gothic" charset="0"/>
            </a:endParaRPr>
          </a:p>
          <a:p>
            <a:pPr marL="1262063" indent="-1255713">
              <a:lnSpc>
                <a:spcPct val="100000"/>
              </a:lnSpc>
              <a:buNone/>
            </a:pPr>
            <a:r>
              <a:rPr lang="en-US" b="1" dirty="0" smtClean="0">
                <a:solidFill>
                  <a:srgbClr val="E28432"/>
                </a:solidFill>
                <a:latin typeface="Century Gothic" charset="0"/>
                <a:ea typeface="Century Gothic" charset="0"/>
                <a:cs typeface="Century Gothic" charset="0"/>
              </a:rPr>
              <a:t>Step 4:</a:t>
            </a:r>
            <a:r>
              <a:rPr lang="en-US" dirty="0" smtClean="0">
                <a:solidFill>
                  <a:srgbClr val="7F7F7F"/>
                </a:solidFill>
                <a:latin typeface="Century Gothic" charset="0"/>
                <a:ea typeface="Century Gothic" charset="0"/>
                <a:cs typeface="Century Gothic" charset="0"/>
              </a:rPr>
              <a:t> </a:t>
            </a:r>
            <a:r>
              <a:rPr lang="en-US" dirty="0">
                <a:solidFill>
                  <a:srgbClr val="7F7F7F"/>
                </a:solidFill>
                <a:latin typeface="Century Gothic" charset="0"/>
                <a:ea typeface="Century Gothic" charset="0"/>
                <a:cs typeface="Century Gothic" charset="0"/>
              </a:rPr>
              <a:t>Identify and assess </a:t>
            </a:r>
            <a:r>
              <a:rPr lang="en-US" dirty="0" smtClean="0">
                <a:solidFill>
                  <a:srgbClr val="7F7F7F"/>
                </a:solidFill>
                <a:latin typeface="Century Gothic" charset="0"/>
                <a:ea typeface="Century Gothic" charset="0"/>
                <a:cs typeface="Century Gothic" charset="0"/>
              </a:rPr>
              <a:t>barriers</a:t>
            </a:r>
          </a:p>
          <a:p>
            <a:pPr marL="1262063" indent="-1255713">
              <a:lnSpc>
                <a:spcPct val="100000"/>
              </a:lnSpc>
              <a:buNone/>
            </a:pPr>
            <a:r>
              <a:rPr lang="en-US" b="1" dirty="0" smtClean="0">
                <a:solidFill>
                  <a:srgbClr val="E28432"/>
                </a:solidFill>
                <a:latin typeface="Century Gothic" charset="0"/>
                <a:ea typeface="Century Gothic" charset="0"/>
                <a:cs typeface="Century Gothic" charset="0"/>
              </a:rPr>
              <a:t>Step 5:</a:t>
            </a:r>
            <a:r>
              <a:rPr lang="en-US" dirty="0" smtClean="0">
                <a:solidFill>
                  <a:srgbClr val="7F7F7F"/>
                </a:solidFill>
                <a:latin typeface="Century Gothic" charset="0"/>
                <a:ea typeface="Century Gothic" charset="0"/>
                <a:cs typeface="Century Gothic" charset="0"/>
              </a:rPr>
              <a:t> Formulate plan of action</a:t>
            </a:r>
            <a:endParaRPr lang="en-US" dirty="0">
              <a:solidFill>
                <a:srgbClr val="7F7F7F"/>
              </a:solidFill>
              <a:latin typeface="Century Gothic" charset="0"/>
              <a:ea typeface="Century Gothic" charset="0"/>
              <a:cs typeface="Century Gothic" charset="0"/>
            </a:endParaRPr>
          </a:p>
        </p:txBody>
      </p:sp>
      <p:sp>
        <p:nvSpPr>
          <p:cNvPr id="4" name="Rectangle 3"/>
          <p:cNvSpPr/>
          <p:nvPr/>
        </p:nvSpPr>
        <p:spPr>
          <a:xfrm>
            <a:off x="7441821" y="5651868"/>
            <a:ext cx="793807" cy="369332"/>
          </a:xfrm>
          <a:prstGeom prst="rect">
            <a:avLst/>
          </a:prstGeom>
        </p:spPr>
        <p:txBody>
          <a:bodyPr wrap="none">
            <a:spAutoFit/>
          </a:bodyPr>
          <a:lstStyle/>
          <a:p>
            <a:r>
              <a:rPr lang="en-US" i="1" dirty="0"/>
              <a:t>Slide </a:t>
            </a:r>
            <a:r>
              <a:rPr lang="en-US" i="1" dirty="0" smtClean="0"/>
              <a:t>3</a:t>
            </a:r>
            <a:endParaRPr lang="en-US" i="1" dirty="0"/>
          </a:p>
        </p:txBody>
      </p:sp>
      <p:pic>
        <p:nvPicPr>
          <p:cNvPr id="6" name="Picture 5"/>
          <p:cNvPicPr>
            <a:picLocks noChangeAspect="1"/>
          </p:cNvPicPr>
          <p:nvPr/>
        </p:nvPicPr>
        <p:blipFill>
          <a:blip r:embed="rId3"/>
          <a:stretch>
            <a:fillRect/>
          </a:stretch>
        </p:blipFill>
        <p:spPr>
          <a:xfrm>
            <a:off x="6100702" y="2156278"/>
            <a:ext cx="2682238" cy="2522654"/>
          </a:xfrm>
          <a:prstGeom prst="rect">
            <a:avLst/>
          </a:prstGeom>
          <a:noFill/>
        </p:spPr>
      </p:pic>
    </p:spTree>
    <p:extLst>
      <p:ext uri="{BB962C8B-B14F-4D97-AF65-F5344CB8AC3E}">
        <p14:creationId xmlns:p14="http://schemas.microsoft.com/office/powerpoint/2010/main" val="335110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 name="Shape 279"/>
          <p:cNvSpPr>
            <a:spLocks noGrp="1"/>
          </p:cNvSpPr>
          <p:nvPr>
            <p:ph type="title"/>
          </p:nvPr>
        </p:nvSpPr>
        <p:spPr>
          <a:xfrm>
            <a:off x="628650" y="60324"/>
            <a:ext cx="7886700" cy="1325563"/>
          </a:xfrm>
          <a:prstGeom prst="rect">
            <a:avLst/>
          </a:prstGeom>
        </p:spPr>
        <p:txBody>
          <a:bodyPr lIns="0"/>
          <a:lstStyle/>
          <a:p>
            <a:pPr lvl="0">
              <a:defRPr sz="1800">
                <a:solidFill>
                  <a:srgbClr val="000000"/>
                </a:solidFill>
              </a:defRPr>
            </a:pPr>
            <a:r>
              <a:rPr lang="en-US" sz="3200" dirty="0" smtClean="0">
                <a:solidFill>
                  <a:srgbClr val="E28432"/>
                </a:solidFill>
                <a:latin typeface="Century Gothic" charset="0"/>
                <a:ea typeface="Century Gothic" charset="0"/>
                <a:cs typeface="Century Gothic" charset="0"/>
              </a:rPr>
              <a:t>Step 1:</a:t>
            </a:r>
            <a:r>
              <a:rPr lang="en-US" sz="3200" dirty="0" smtClean="0">
                <a:solidFill>
                  <a:srgbClr val="7F7F7F"/>
                </a:solidFill>
                <a:latin typeface="Century Gothic" charset="0"/>
                <a:ea typeface="Century Gothic" charset="0"/>
                <a:cs typeface="Century Gothic" charset="0"/>
              </a:rPr>
              <a:t> Review Anemia Situation</a:t>
            </a:r>
            <a:endParaRPr sz="3200" dirty="0">
              <a:solidFill>
                <a:srgbClr val="7F7F7F"/>
              </a:solidFill>
              <a:latin typeface="Century Gothic" charset="0"/>
              <a:ea typeface="Century Gothic" charset="0"/>
              <a:cs typeface="Century Gothic" charset="0"/>
            </a:endParaRPr>
          </a:p>
        </p:txBody>
      </p:sp>
      <p:sp>
        <p:nvSpPr>
          <p:cNvPr id="2" name="Rectangle 1"/>
          <p:cNvSpPr/>
          <p:nvPr/>
        </p:nvSpPr>
        <p:spPr>
          <a:xfrm>
            <a:off x="7691719" y="5836015"/>
            <a:ext cx="793807" cy="369332"/>
          </a:xfrm>
          <a:prstGeom prst="rect">
            <a:avLst/>
          </a:prstGeom>
        </p:spPr>
        <p:txBody>
          <a:bodyPr wrap="none">
            <a:spAutoFit/>
          </a:bodyPr>
          <a:lstStyle/>
          <a:p>
            <a:r>
              <a:rPr lang="en-US" i="1" dirty="0"/>
              <a:t>Slide 4</a:t>
            </a:r>
          </a:p>
        </p:txBody>
      </p:sp>
      <p:pic>
        <p:nvPicPr>
          <p:cNvPr id="5" name="Picture 4"/>
          <p:cNvPicPr/>
          <p:nvPr/>
        </p:nvPicPr>
        <p:blipFill>
          <a:blip r:embed="rId3">
            <a:extLst>
              <a:ext uri="{28A0092B-C50C-407E-A947-70E740481C1C}">
                <a14:useLocalDpi xmlns:a14="http://schemas.microsoft.com/office/drawing/2010/main" val="0"/>
              </a:ext>
            </a:extLst>
          </a:blip>
          <a:stretch>
            <a:fillRect/>
          </a:stretch>
        </p:blipFill>
        <p:spPr bwMode="auto">
          <a:xfrm>
            <a:off x="3864221" y="1736571"/>
            <a:ext cx="4939119" cy="3545012"/>
          </a:xfrm>
          <a:prstGeom prst="rect">
            <a:avLst/>
          </a:prstGeom>
          <a:noFill/>
          <a:ln w="12700">
            <a:solidFill>
              <a:srgbClr val="7F7F7F"/>
            </a:solidFill>
          </a:ln>
        </p:spPr>
      </p:pic>
      <p:sp>
        <p:nvSpPr>
          <p:cNvPr id="8" name="TextBox 7"/>
          <p:cNvSpPr txBox="1"/>
          <p:nvPr/>
        </p:nvSpPr>
        <p:spPr>
          <a:xfrm>
            <a:off x="677577" y="1664374"/>
            <a:ext cx="2499799" cy="2473485"/>
          </a:xfrm>
          <a:prstGeom prst="rect">
            <a:avLst/>
          </a:prstGeom>
          <a:noFill/>
        </p:spPr>
        <p:txBody>
          <a:bodyPr wrap="square" lIns="0" rtlCol="0">
            <a:noAutofit/>
          </a:bodyPr>
          <a:lstStyle/>
          <a:p>
            <a:r>
              <a:rPr lang="en-US" sz="2800" b="1" dirty="0">
                <a:solidFill>
                  <a:srgbClr val="E28432"/>
                </a:solidFill>
                <a:latin typeface="Century Gothic" charset="0"/>
                <a:ea typeface="Century Gothic" charset="0"/>
                <a:cs typeface="Century Gothic" charset="0"/>
              </a:rPr>
              <a:t>From the Overview Dashboard:</a:t>
            </a:r>
          </a:p>
          <a:p>
            <a:pPr marL="285750" indent="-285750">
              <a:buFont typeface="Arial" charset="0"/>
              <a:buChar char="•"/>
            </a:pPr>
            <a:r>
              <a:rPr lang="en-US" sz="2800" dirty="0">
                <a:solidFill>
                  <a:srgbClr val="7F7F7F"/>
                </a:solidFill>
                <a:latin typeface="Century Gothic" charset="0"/>
                <a:ea typeface="Century Gothic" charset="0"/>
                <a:cs typeface="Century Gothic" charset="0"/>
              </a:rPr>
              <a:t>Prevalence</a:t>
            </a:r>
          </a:p>
          <a:p>
            <a:pPr marL="285750" indent="-285750">
              <a:buFont typeface="Arial" charset="0"/>
              <a:buChar char="•"/>
            </a:pPr>
            <a:r>
              <a:rPr lang="en-US" sz="2800" dirty="0">
                <a:solidFill>
                  <a:srgbClr val="7F7F7F"/>
                </a:solidFill>
                <a:latin typeface="Century Gothic" charset="0"/>
                <a:ea typeface="Century Gothic" charset="0"/>
                <a:cs typeface="Century Gothic" charset="0"/>
              </a:rPr>
              <a:t>Risk factors</a:t>
            </a:r>
          </a:p>
        </p:txBody>
      </p:sp>
    </p:spTree>
    <p:extLst>
      <p:ext uri="{BB962C8B-B14F-4D97-AF65-F5344CB8AC3E}">
        <p14:creationId xmlns:p14="http://schemas.microsoft.com/office/powerpoint/2010/main" val="30592061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 name="Shape 279"/>
          <p:cNvSpPr>
            <a:spLocks noGrp="1"/>
          </p:cNvSpPr>
          <p:nvPr>
            <p:ph type="title"/>
          </p:nvPr>
        </p:nvSpPr>
        <p:spPr>
          <a:xfrm>
            <a:off x="628650" y="365126"/>
            <a:ext cx="7886700" cy="737534"/>
          </a:xfrm>
          <a:prstGeom prst="rect">
            <a:avLst/>
          </a:prstGeom>
        </p:spPr>
        <p:txBody>
          <a:bodyPr lIns="0"/>
          <a:lstStyle/>
          <a:p>
            <a:pPr lvl="0">
              <a:defRPr sz="1800">
                <a:solidFill>
                  <a:srgbClr val="000000"/>
                </a:solidFill>
              </a:defRPr>
            </a:pPr>
            <a:r>
              <a:rPr lang="en-US" sz="3200" dirty="0" smtClean="0">
                <a:solidFill>
                  <a:srgbClr val="E28432"/>
                </a:solidFill>
                <a:latin typeface="Century Gothic" charset="0"/>
                <a:ea typeface="Century Gothic" charset="0"/>
                <a:cs typeface="Century Gothic" charset="0"/>
              </a:rPr>
              <a:t>Step 2:</a:t>
            </a:r>
            <a:r>
              <a:rPr lang="en-US" sz="3200" dirty="0" smtClean="0">
                <a:solidFill>
                  <a:srgbClr val="7F7F7F"/>
                </a:solidFill>
                <a:latin typeface="Century Gothic" charset="0"/>
                <a:ea typeface="Century Gothic" charset="0"/>
                <a:cs typeface="Century Gothic" charset="0"/>
              </a:rPr>
              <a:t> Review Anemia Programs</a:t>
            </a:r>
            <a:endParaRPr sz="3200" dirty="0">
              <a:solidFill>
                <a:srgbClr val="7F7F7F"/>
              </a:solidFill>
              <a:latin typeface="Century Gothic" charset="0"/>
              <a:ea typeface="Century Gothic" charset="0"/>
              <a:cs typeface="Century Gothic" charset="0"/>
            </a:endParaRPr>
          </a:p>
        </p:txBody>
      </p:sp>
      <p:sp>
        <p:nvSpPr>
          <p:cNvPr id="280" name="Shape 280"/>
          <p:cNvSpPr>
            <a:spLocks noGrp="1"/>
          </p:cNvSpPr>
          <p:nvPr>
            <p:ph idx="1"/>
          </p:nvPr>
        </p:nvSpPr>
        <p:spPr>
          <a:xfrm>
            <a:off x="628650" y="1425388"/>
            <a:ext cx="2998470" cy="4522925"/>
          </a:xfrm>
          <a:prstGeom prst="rect">
            <a:avLst/>
          </a:prstGeom>
        </p:spPr>
        <p:txBody>
          <a:bodyPr>
            <a:noAutofit/>
          </a:bodyPr>
          <a:lstStyle/>
          <a:p>
            <a:pPr marL="0" lvl="0" indent="0">
              <a:lnSpc>
                <a:spcPct val="100000"/>
              </a:lnSpc>
              <a:buSzPct val="100000"/>
              <a:buNone/>
              <a:defRPr sz="1800">
                <a:solidFill>
                  <a:srgbClr val="000000"/>
                </a:solidFill>
              </a:defRPr>
            </a:pPr>
            <a:r>
              <a:rPr lang="en-US" sz="2900" b="1" dirty="0" smtClean="0">
                <a:solidFill>
                  <a:srgbClr val="E28432"/>
                </a:solidFill>
                <a:latin typeface="Century Gothic" charset="0"/>
                <a:ea typeface="Century Gothic" charset="0"/>
                <a:cs typeface="Century Gothic" charset="0"/>
              </a:rPr>
              <a:t>From the Findings Dashboard:</a:t>
            </a:r>
          </a:p>
          <a:p>
            <a:pPr marL="342900" lvl="0" indent="-342900">
              <a:lnSpc>
                <a:spcPct val="88000"/>
              </a:lnSpc>
              <a:buSzPct val="100000"/>
              <a:buFont typeface="+mj-lt"/>
              <a:buAutoNum type="arabicPeriod"/>
              <a:defRPr sz="1800">
                <a:solidFill>
                  <a:srgbClr val="000000"/>
                </a:solidFill>
              </a:defRPr>
            </a:pPr>
            <a:r>
              <a:rPr lang="en-US" sz="2400" dirty="0" smtClean="0">
                <a:solidFill>
                  <a:srgbClr val="7F7F7F"/>
                </a:solidFill>
                <a:latin typeface="Century Gothic" charset="0"/>
                <a:ea typeface="Century Gothic" charset="0"/>
                <a:cs typeface="Century Gothic" charset="0"/>
              </a:rPr>
              <a:t>Policy</a:t>
            </a:r>
          </a:p>
          <a:p>
            <a:pPr marL="342900" lvl="0" indent="-342900">
              <a:lnSpc>
                <a:spcPct val="88000"/>
              </a:lnSpc>
              <a:buSzPct val="100000"/>
              <a:buFont typeface="+mj-lt"/>
              <a:buAutoNum type="arabicPeriod"/>
              <a:defRPr sz="1800">
                <a:solidFill>
                  <a:srgbClr val="000000"/>
                </a:solidFill>
              </a:defRPr>
            </a:pPr>
            <a:r>
              <a:rPr lang="en-US" sz="2400" dirty="0" smtClean="0">
                <a:solidFill>
                  <a:srgbClr val="7F7F7F"/>
                </a:solidFill>
                <a:latin typeface="Century Gothic" charset="0"/>
                <a:ea typeface="Century Gothic" charset="0"/>
                <a:cs typeface="Century Gothic" charset="0"/>
              </a:rPr>
              <a:t>Program Exists</a:t>
            </a:r>
          </a:p>
          <a:p>
            <a:pPr marL="342900" indent="-342900">
              <a:lnSpc>
                <a:spcPct val="88000"/>
              </a:lnSpc>
              <a:buSzPct val="100000"/>
              <a:buFont typeface="+mj-lt"/>
              <a:buAutoNum type="arabicPeriod"/>
              <a:defRPr sz="1800">
                <a:solidFill>
                  <a:srgbClr val="000000"/>
                </a:solidFill>
              </a:defRPr>
            </a:pPr>
            <a:r>
              <a:rPr lang="en-US" sz="2400" dirty="0" smtClean="0">
                <a:solidFill>
                  <a:srgbClr val="7F7F7F"/>
                </a:solidFill>
                <a:latin typeface="Century Gothic" charset="0"/>
                <a:ea typeface="Century Gothic" charset="0"/>
                <a:cs typeface="Century Gothic" charset="0"/>
              </a:rPr>
              <a:t>Program Coverage</a:t>
            </a:r>
            <a:endParaRPr lang="en-US" sz="2400" dirty="0">
              <a:solidFill>
                <a:srgbClr val="7F7F7F"/>
              </a:solidFill>
              <a:latin typeface="Century Gothic" charset="0"/>
              <a:ea typeface="Century Gothic" charset="0"/>
              <a:cs typeface="Century Gothic" charset="0"/>
            </a:endParaRPr>
          </a:p>
        </p:txBody>
      </p:sp>
      <p:sp>
        <p:nvSpPr>
          <p:cNvPr id="2" name="Rectangle 1"/>
          <p:cNvSpPr/>
          <p:nvPr/>
        </p:nvSpPr>
        <p:spPr>
          <a:xfrm>
            <a:off x="7919886" y="5763647"/>
            <a:ext cx="793807" cy="369332"/>
          </a:xfrm>
          <a:prstGeom prst="rect">
            <a:avLst/>
          </a:prstGeom>
        </p:spPr>
        <p:txBody>
          <a:bodyPr wrap="none">
            <a:spAutoFit/>
          </a:bodyPr>
          <a:lstStyle/>
          <a:p>
            <a:r>
              <a:rPr lang="en-US" i="1" dirty="0"/>
              <a:t>Slide </a:t>
            </a:r>
            <a:r>
              <a:rPr lang="en-US" i="1" dirty="0" smtClean="0"/>
              <a:t>5</a:t>
            </a:r>
            <a:endParaRPr lang="en-US" i="1" dirty="0"/>
          </a:p>
        </p:txBody>
      </p:sp>
      <p:pic>
        <p:nvPicPr>
          <p:cNvPr id="1026" name="Picture 2" descr="C:\Users\dsarkar\Desktop\Revised DATA ppts\Findings dashboard blank barrier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65176" y="1425388"/>
            <a:ext cx="4948517" cy="4091540"/>
          </a:xfrm>
          <a:prstGeom prst="rect">
            <a:avLst/>
          </a:prstGeom>
          <a:noFill/>
          <a:ln w="12700">
            <a:solidFill>
              <a:srgbClr val="7F7F7F"/>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4915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 name="Shape 279"/>
          <p:cNvSpPr>
            <a:spLocks noGrp="1"/>
          </p:cNvSpPr>
          <p:nvPr>
            <p:ph type="title"/>
          </p:nvPr>
        </p:nvSpPr>
        <p:spPr>
          <a:xfrm>
            <a:off x="628650" y="200182"/>
            <a:ext cx="7886700" cy="1046816"/>
          </a:xfrm>
          <a:prstGeom prst="rect">
            <a:avLst/>
          </a:prstGeom>
        </p:spPr>
        <p:txBody>
          <a:bodyPr lIns="0"/>
          <a:lstStyle/>
          <a:p>
            <a:pPr lvl="0">
              <a:defRPr sz="1800">
                <a:solidFill>
                  <a:srgbClr val="000000"/>
                </a:solidFill>
              </a:defRPr>
            </a:pPr>
            <a:r>
              <a:rPr lang="en-US" sz="3200" dirty="0" smtClean="0">
                <a:solidFill>
                  <a:srgbClr val="E28432"/>
                </a:solidFill>
                <a:latin typeface="Century Gothic" charset="0"/>
                <a:ea typeface="Century Gothic" charset="0"/>
                <a:cs typeface="Century Gothic" charset="0"/>
              </a:rPr>
              <a:t>Step 3:</a:t>
            </a:r>
            <a:r>
              <a:rPr lang="en-US" sz="3200" dirty="0" smtClean="0">
                <a:solidFill>
                  <a:srgbClr val="7F7F7F"/>
                </a:solidFill>
                <a:latin typeface="Century Gothic" charset="0"/>
                <a:ea typeface="Century Gothic" charset="0"/>
                <a:cs typeface="Century Gothic" charset="0"/>
              </a:rPr>
              <a:t> Review inputs to prioritization </a:t>
            </a:r>
            <a:endParaRPr sz="3200" dirty="0">
              <a:solidFill>
                <a:srgbClr val="7F7F7F"/>
              </a:solidFill>
              <a:latin typeface="Century Gothic" charset="0"/>
              <a:ea typeface="Century Gothic" charset="0"/>
              <a:cs typeface="Century Gothic" charset="0"/>
            </a:endParaRPr>
          </a:p>
        </p:txBody>
      </p:sp>
      <p:sp>
        <p:nvSpPr>
          <p:cNvPr id="280" name="Shape 280"/>
          <p:cNvSpPr>
            <a:spLocks noGrp="1"/>
          </p:cNvSpPr>
          <p:nvPr>
            <p:ph idx="1"/>
          </p:nvPr>
        </p:nvSpPr>
        <p:spPr>
          <a:xfrm>
            <a:off x="628649" y="1460122"/>
            <a:ext cx="8304841" cy="4409927"/>
          </a:xfrm>
          <a:prstGeom prst="rect">
            <a:avLst/>
          </a:prstGeom>
        </p:spPr>
        <p:txBody>
          <a:bodyPr>
            <a:noAutofit/>
          </a:bodyPr>
          <a:lstStyle/>
          <a:p>
            <a:pPr marL="577850" lvl="1" indent="-571500">
              <a:lnSpc>
                <a:spcPct val="88000"/>
              </a:lnSpc>
              <a:buClr>
                <a:srgbClr val="E28432"/>
              </a:buClr>
              <a:buSzPct val="100000"/>
              <a:buFont typeface="+mj-lt"/>
              <a:buAutoNum type="alphaLcParenR"/>
              <a:defRPr sz="1800">
                <a:solidFill>
                  <a:srgbClr val="000000"/>
                </a:solidFill>
              </a:defRPr>
            </a:pPr>
            <a:r>
              <a:rPr lang="en-US" sz="3200" dirty="0" smtClean="0">
                <a:solidFill>
                  <a:srgbClr val="7F7F7F"/>
                </a:solidFill>
                <a:latin typeface="Century Gothic" charset="0"/>
                <a:ea typeface="Century Gothic" charset="0"/>
                <a:cs typeface="Century Gothic" charset="0"/>
              </a:rPr>
              <a:t>Policy</a:t>
            </a:r>
          </a:p>
          <a:p>
            <a:pPr marL="577850" lvl="1" indent="-571500">
              <a:lnSpc>
                <a:spcPct val="88000"/>
              </a:lnSpc>
              <a:buClr>
                <a:srgbClr val="E28432"/>
              </a:buClr>
              <a:buSzPct val="100000"/>
              <a:buFont typeface="+mj-lt"/>
              <a:buAutoNum type="alphaLcParenR"/>
              <a:defRPr sz="1800">
                <a:solidFill>
                  <a:srgbClr val="000000"/>
                </a:solidFill>
              </a:defRPr>
            </a:pPr>
            <a:r>
              <a:rPr lang="en-US" sz="3200" dirty="0" smtClean="0">
                <a:solidFill>
                  <a:srgbClr val="7F7F7F"/>
                </a:solidFill>
                <a:latin typeface="Century Gothic" charset="0"/>
                <a:ea typeface="Century Gothic" charset="0"/>
                <a:cs typeface="Century Gothic" charset="0"/>
              </a:rPr>
              <a:t>Commodities</a:t>
            </a:r>
          </a:p>
          <a:p>
            <a:pPr marL="577850" lvl="1" indent="-571500">
              <a:lnSpc>
                <a:spcPct val="88000"/>
              </a:lnSpc>
              <a:buClr>
                <a:srgbClr val="E28432"/>
              </a:buClr>
              <a:buSzPct val="100000"/>
              <a:buFont typeface="+mj-lt"/>
              <a:buAutoNum type="alphaLcParenR"/>
              <a:defRPr sz="1800">
                <a:solidFill>
                  <a:srgbClr val="000000"/>
                </a:solidFill>
              </a:defRPr>
            </a:pPr>
            <a:r>
              <a:rPr lang="en-US" sz="3200" dirty="0" smtClean="0">
                <a:solidFill>
                  <a:srgbClr val="7F7F7F"/>
                </a:solidFill>
                <a:latin typeface="Century Gothic" charset="0"/>
                <a:ea typeface="Century Gothic" charset="0"/>
                <a:cs typeface="Century Gothic" charset="0"/>
              </a:rPr>
              <a:t>Funding</a:t>
            </a:r>
          </a:p>
          <a:p>
            <a:pPr marL="577850" lvl="1" indent="-571500">
              <a:lnSpc>
                <a:spcPct val="88000"/>
              </a:lnSpc>
              <a:buClr>
                <a:srgbClr val="E28432"/>
              </a:buClr>
              <a:buSzPct val="100000"/>
              <a:buFont typeface="+mj-lt"/>
              <a:buAutoNum type="alphaLcParenR"/>
              <a:defRPr sz="1800">
                <a:solidFill>
                  <a:srgbClr val="000000"/>
                </a:solidFill>
              </a:defRPr>
            </a:pPr>
            <a:r>
              <a:rPr lang="en-US" sz="3200" dirty="0" smtClean="0">
                <a:solidFill>
                  <a:srgbClr val="7F7F7F"/>
                </a:solidFill>
                <a:latin typeface="Century Gothic" charset="0"/>
                <a:ea typeface="Century Gothic" charset="0"/>
                <a:cs typeface="Century Gothic" charset="0"/>
              </a:rPr>
              <a:t>Provider training</a:t>
            </a:r>
          </a:p>
          <a:p>
            <a:pPr marL="577850" lvl="1" indent="-571500">
              <a:lnSpc>
                <a:spcPct val="88000"/>
              </a:lnSpc>
              <a:buClr>
                <a:srgbClr val="E28432"/>
              </a:buClr>
              <a:buSzPct val="100000"/>
              <a:buFont typeface="+mj-lt"/>
              <a:buAutoNum type="alphaLcParenR"/>
              <a:defRPr sz="1800">
                <a:solidFill>
                  <a:srgbClr val="000000"/>
                </a:solidFill>
              </a:defRPr>
            </a:pPr>
            <a:r>
              <a:rPr lang="en-US" sz="3200" dirty="0" smtClean="0">
                <a:solidFill>
                  <a:srgbClr val="7F7F7F"/>
                </a:solidFill>
                <a:latin typeface="Century Gothic" charset="0"/>
                <a:ea typeface="Century Gothic" charset="0"/>
                <a:cs typeface="Century Gothic" charset="0"/>
              </a:rPr>
              <a:t>Client demand</a:t>
            </a:r>
          </a:p>
          <a:p>
            <a:pPr marL="577850" lvl="1" indent="-571500">
              <a:lnSpc>
                <a:spcPct val="88000"/>
              </a:lnSpc>
              <a:spcAft>
                <a:spcPts val="1200"/>
              </a:spcAft>
              <a:buClr>
                <a:srgbClr val="E28432"/>
              </a:buClr>
              <a:buSzPct val="100000"/>
              <a:buFont typeface="+mj-lt"/>
              <a:buAutoNum type="alphaLcParenR"/>
              <a:defRPr sz="1800">
                <a:solidFill>
                  <a:srgbClr val="000000"/>
                </a:solidFill>
              </a:defRPr>
            </a:pPr>
            <a:r>
              <a:rPr lang="en-US" sz="3200" dirty="0" smtClean="0">
                <a:solidFill>
                  <a:srgbClr val="7F7F7F"/>
                </a:solidFill>
                <a:latin typeface="Century Gothic" charset="0"/>
                <a:ea typeface="Century Gothic" charset="0"/>
                <a:cs typeface="Century Gothic" charset="0"/>
              </a:rPr>
              <a:t>Coverage</a:t>
            </a:r>
          </a:p>
          <a:p>
            <a:pPr marL="520700" lvl="1" indent="-514350">
              <a:lnSpc>
                <a:spcPct val="88000"/>
              </a:lnSpc>
              <a:buClr>
                <a:srgbClr val="E28432"/>
              </a:buClr>
              <a:buSzPct val="100000"/>
              <a:buFont typeface="+mj-lt"/>
              <a:buAutoNum type="alphaLcParenR"/>
              <a:defRPr sz="1800">
                <a:solidFill>
                  <a:srgbClr val="000000"/>
                </a:solidFill>
              </a:defRPr>
            </a:pPr>
            <a:r>
              <a:rPr lang="en-US" sz="3200" b="1" dirty="0" smtClean="0">
                <a:solidFill>
                  <a:srgbClr val="99993E"/>
                </a:solidFill>
                <a:latin typeface="Century Gothic" charset="0"/>
                <a:ea typeface="Century Gothic" charset="0"/>
                <a:cs typeface="Century Gothic" charset="0"/>
              </a:rPr>
              <a:t>Other factors- inputs from participants</a:t>
            </a:r>
            <a:endParaRPr lang="en-US" sz="3200" b="1" dirty="0">
              <a:solidFill>
                <a:srgbClr val="99993E"/>
              </a:solidFill>
              <a:latin typeface="Century Gothic" charset="0"/>
              <a:ea typeface="Century Gothic" charset="0"/>
              <a:cs typeface="Century Gothic" charset="0"/>
            </a:endParaRPr>
          </a:p>
        </p:txBody>
      </p:sp>
      <p:sp>
        <p:nvSpPr>
          <p:cNvPr id="3" name="TextBox 2"/>
          <p:cNvSpPr txBox="1"/>
          <p:nvPr/>
        </p:nvSpPr>
        <p:spPr>
          <a:xfrm>
            <a:off x="5229842" y="2653645"/>
            <a:ext cx="3611551" cy="523218"/>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1" hangingPunct="0">
              <a:lnSpc>
                <a:spcPct val="100000"/>
              </a:lnSpc>
              <a:spcBef>
                <a:spcPts val="0"/>
              </a:spcBef>
              <a:spcAft>
                <a:spcPts val="0"/>
              </a:spcAft>
              <a:buClrTx/>
              <a:buSzTx/>
              <a:buFontTx/>
              <a:buNone/>
              <a:tabLst/>
            </a:pPr>
            <a:r>
              <a:rPr kumimoji="0" lang="en-US" sz="2800" b="1" i="0" u="none" strike="noStrike" cap="none" spc="0" normalizeH="0" baseline="0" dirty="0" smtClean="0">
                <a:ln>
                  <a:noFill/>
                </a:ln>
                <a:solidFill>
                  <a:srgbClr val="E28432"/>
                </a:solidFill>
                <a:effectLst/>
                <a:uFillTx/>
                <a:latin typeface="Century Gothic" charset="0"/>
                <a:ea typeface="Century Gothic" charset="0"/>
                <a:cs typeface="Century Gothic" charset="0"/>
                <a:sym typeface="Franklin Gothic Book"/>
              </a:rPr>
              <a:t>Found in Dashboard</a:t>
            </a:r>
            <a:endParaRPr kumimoji="0" lang="en-US" sz="2800" b="1" i="0" u="none" strike="noStrike" cap="none" spc="0" normalizeH="0" baseline="0" dirty="0">
              <a:ln>
                <a:noFill/>
              </a:ln>
              <a:solidFill>
                <a:srgbClr val="E28432"/>
              </a:solidFill>
              <a:effectLst/>
              <a:uFillTx/>
              <a:latin typeface="Century Gothic" charset="0"/>
              <a:ea typeface="Century Gothic" charset="0"/>
              <a:cs typeface="Century Gothic" charset="0"/>
              <a:sym typeface="Franklin Gothic Book"/>
            </a:endParaRPr>
          </a:p>
        </p:txBody>
      </p:sp>
      <p:sp>
        <p:nvSpPr>
          <p:cNvPr id="8" name="Right Brace 7"/>
          <p:cNvSpPr/>
          <p:nvPr/>
        </p:nvSpPr>
        <p:spPr>
          <a:xfrm>
            <a:off x="4289340" y="1523484"/>
            <a:ext cx="726141" cy="2783541"/>
          </a:xfrm>
          <a:prstGeom prst="rightBrace">
            <a:avLst/>
          </a:prstGeom>
          <a:ln w="63500">
            <a:solidFill>
              <a:srgbClr val="E2843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ectangle 5"/>
          <p:cNvSpPr/>
          <p:nvPr/>
        </p:nvSpPr>
        <p:spPr>
          <a:xfrm>
            <a:off x="7554293" y="5870049"/>
            <a:ext cx="793807" cy="369332"/>
          </a:xfrm>
          <a:prstGeom prst="rect">
            <a:avLst/>
          </a:prstGeom>
        </p:spPr>
        <p:txBody>
          <a:bodyPr wrap="none">
            <a:spAutoFit/>
          </a:bodyPr>
          <a:lstStyle/>
          <a:p>
            <a:r>
              <a:rPr lang="en-US" i="1" dirty="0"/>
              <a:t>Slide 6</a:t>
            </a:r>
          </a:p>
        </p:txBody>
      </p:sp>
    </p:spTree>
    <p:extLst>
      <p:ext uri="{BB962C8B-B14F-4D97-AF65-F5344CB8AC3E}">
        <p14:creationId xmlns:p14="http://schemas.microsoft.com/office/powerpoint/2010/main" val="31848378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06400"/>
            <a:ext cx="7886700" cy="1102717"/>
          </a:xfrm>
        </p:spPr>
        <p:txBody>
          <a:bodyPr lIns="0">
            <a:normAutofit/>
          </a:bodyPr>
          <a:lstStyle/>
          <a:p>
            <a:r>
              <a:rPr lang="en-US" dirty="0" smtClean="0">
                <a:solidFill>
                  <a:srgbClr val="E28432"/>
                </a:solidFill>
                <a:latin typeface="Century Gothic" charset="0"/>
                <a:ea typeface="Century Gothic" charset="0"/>
                <a:cs typeface="Century Gothic" charset="0"/>
              </a:rPr>
              <a:t>Step 4:</a:t>
            </a:r>
            <a:r>
              <a:rPr lang="en-US" dirty="0" smtClean="0">
                <a:solidFill>
                  <a:srgbClr val="7F7F7F"/>
                </a:solidFill>
                <a:latin typeface="Century Gothic" charset="0"/>
                <a:ea typeface="Century Gothic" charset="0"/>
                <a:cs typeface="Century Gothic" charset="0"/>
              </a:rPr>
              <a:t> Identify and assess barriers to program implementation</a:t>
            </a:r>
            <a:endParaRPr lang="en-US" dirty="0">
              <a:solidFill>
                <a:srgbClr val="7F7F7F"/>
              </a:solidFill>
              <a:latin typeface="Century Gothic" charset="0"/>
              <a:ea typeface="Century Gothic" charset="0"/>
              <a:cs typeface="Century Gothic" charset="0"/>
            </a:endParaRPr>
          </a:p>
        </p:txBody>
      </p:sp>
      <p:sp>
        <p:nvSpPr>
          <p:cNvPr id="3" name="Content Placeholder 2"/>
          <p:cNvSpPr>
            <a:spLocks noGrp="1"/>
          </p:cNvSpPr>
          <p:nvPr>
            <p:ph idx="1"/>
          </p:nvPr>
        </p:nvSpPr>
        <p:spPr>
          <a:xfrm>
            <a:off x="628650" y="1820664"/>
            <a:ext cx="7886700" cy="4229090"/>
          </a:xfrm>
        </p:spPr>
        <p:txBody>
          <a:bodyPr>
            <a:noAutofit/>
          </a:bodyPr>
          <a:lstStyle/>
          <a:p>
            <a:pPr marL="0" indent="0">
              <a:spcAft>
                <a:spcPts val="1200"/>
              </a:spcAft>
              <a:buNone/>
            </a:pPr>
            <a:r>
              <a:rPr lang="en-US" dirty="0">
                <a:solidFill>
                  <a:srgbClr val="7F7F7F"/>
                </a:solidFill>
                <a:latin typeface="Century Gothic" charset="0"/>
                <a:ea typeface="Century Gothic" charset="0"/>
                <a:cs typeface="Century Gothic" charset="0"/>
              </a:rPr>
              <a:t>D</a:t>
            </a:r>
            <a:r>
              <a:rPr lang="en-US" dirty="0" smtClean="0">
                <a:solidFill>
                  <a:srgbClr val="7F7F7F"/>
                </a:solidFill>
                <a:latin typeface="Century Gothic" charset="0"/>
                <a:ea typeface="Century Gothic" charset="0"/>
                <a:cs typeface="Century Gothic" charset="0"/>
              </a:rPr>
              <a:t>iscuss barriers for </a:t>
            </a:r>
            <a:r>
              <a:rPr lang="en-US" b="1" dirty="0" smtClean="0">
                <a:solidFill>
                  <a:srgbClr val="E28432"/>
                </a:solidFill>
                <a:latin typeface="Century Gothic" charset="0"/>
                <a:ea typeface="Century Gothic" charset="0"/>
                <a:cs typeface="Century Gothic" charset="0"/>
              </a:rPr>
              <a:t>each intervention under each category</a:t>
            </a:r>
            <a:r>
              <a:rPr lang="en-US" dirty="0" smtClean="0">
                <a:solidFill>
                  <a:srgbClr val="7F7F7F"/>
                </a:solidFill>
                <a:latin typeface="Century Gothic" charset="0"/>
                <a:ea typeface="Century Gothic" charset="0"/>
                <a:cs typeface="Century Gothic" charset="0"/>
              </a:rPr>
              <a:t>: Commodities, Funding, Provider Skills/Training, and Client Demand</a:t>
            </a:r>
          </a:p>
          <a:p>
            <a:pPr marL="0" indent="0">
              <a:buNone/>
            </a:pPr>
            <a:r>
              <a:rPr lang="en-US" dirty="0" smtClean="0">
                <a:solidFill>
                  <a:srgbClr val="7F7F7F"/>
                </a:solidFill>
                <a:latin typeface="Century Gothic" charset="0"/>
                <a:ea typeface="Century Gothic" charset="0"/>
                <a:cs typeface="Century Gothic" charset="0"/>
              </a:rPr>
              <a:t>Assess barriers according to:</a:t>
            </a:r>
          </a:p>
          <a:p>
            <a:pPr lvl="1"/>
            <a:r>
              <a:rPr lang="en-US" sz="2800" dirty="0" smtClean="0">
                <a:solidFill>
                  <a:srgbClr val="7F7F7F"/>
                </a:solidFill>
                <a:latin typeface="Century Gothic" charset="0"/>
                <a:ea typeface="Century Gothic" charset="0"/>
                <a:cs typeface="Century Gothic" charset="0"/>
              </a:rPr>
              <a:t>No barrier (0)</a:t>
            </a:r>
          </a:p>
          <a:p>
            <a:pPr lvl="1"/>
            <a:r>
              <a:rPr lang="en-US" sz="2800" dirty="0" smtClean="0">
                <a:solidFill>
                  <a:srgbClr val="7F7F7F"/>
                </a:solidFill>
                <a:latin typeface="Century Gothic" charset="0"/>
                <a:ea typeface="Century Gothic" charset="0"/>
                <a:cs typeface="Century Gothic" charset="0"/>
              </a:rPr>
              <a:t>Somewhat of a barrier (1)</a:t>
            </a:r>
          </a:p>
          <a:p>
            <a:pPr lvl="1">
              <a:spcAft>
                <a:spcPts val="1200"/>
              </a:spcAft>
            </a:pPr>
            <a:r>
              <a:rPr lang="en-US" sz="2800" dirty="0" smtClean="0">
                <a:solidFill>
                  <a:srgbClr val="7F7F7F"/>
                </a:solidFill>
                <a:latin typeface="Century Gothic" charset="0"/>
                <a:ea typeface="Century Gothic" charset="0"/>
                <a:cs typeface="Century Gothic" charset="0"/>
              </a:rPr>
              <a:t>Very much a barrier (2)</a:t>
            </a:r>
          </a:p>
          <a:p>
            <a:pPr marL="0" indent="0">
              <a:buNone/>
            </a:pPr>
            <a:r>
              <a:rPr lang="en-US" sz="1800" dirty="0" smtClean="0">
                <a:solidFill>
                  <a:srgbClr val="7F7F7F"/>
                </a:solidFill>
                <a:latin typeface="Century Gothic" charset="0"/>
                <a:ea typeface="Century Gothic" charset="0"/>
                <a:cs typeface="Century Gothic" charset="0"/>
              </a:rPr>
              <a:t>Note: There is an option of N/A for commodities in IYCF and DCC. </a:t>
            </a:r>
          </a:p>
          <a:p>
            <a:pPr marL="0" indent="0">
              <a:buNone/>
            </a:pPr>
            <a:endParaRPr lang="en-US" dirty="0">
              <a:solidFill>
                <a:srgbClr val="7F7F7F"/>
              </a:solidFill>
              <a:latin typeface="Century Gothic" charset="0"/>
              <a:ea typeface="Century Gothic" charset="0"/>
              <a:cs typeface="Century Gothic" charset="0"/>
            </a:endParaRPr>
          </a:p>
        </p:txBody>
      </p:sp>
      <p:sp>
        <p:nvSpPr>
          <p:cNvPr id="4" name="Rectangle 3"/>
          <p:cNvSpPr/>
          <p:nvPr/>
        </p:nvSpPr>
        <p:spPr>
          <a:xfrm>
            <a:off x="7554293" y="5870049"/>
            <a:ext cx="793807" cy="369332"/>
          </a:xfrm>
          <a:prstGeom prst="rect">
            <a:avLst/>
          </a:prstGeom>
        </p:spPr>
        <p:txBody>
          <a:bodyPr wrap="none">
            <a:spAutoFit/>
          </a:bodyPr>
          <a:lstStyle/>
          <a:p>
            <a:r>
              <a:rPr lang="en-US" i="1" dirty="0"/>
              <a:t>Slide </a:t>
            </a:r>
            <a:r>
              <a:rPr lang="en-US" i="1" dirty="0" smtClean="0"/>
              <a:t>7</a:t>
            </a:r>
            <a:endParaRPr lang="en-US" i="1" dirty="0"/>
          </a:p>
        </p:txBody>
      </p:sp>
    </p:spTree>
    <p:extLst>
      <p:ext uri="{BB962C8B-B14F-4D97-AF65-F5344CB8AC3E}">
        <p14:creationId xmlns:p14="http://schemas.microsoft.com/office/powerpoint/2010/main" val="1487883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 name="Shape 279"/>
          <p:cNvSpPr>
            <a:spLocks noGrp="1"/>
          </p:cNvSpPr>
          <p:nvPr>
            <p:ph type="title"/>
          </p:nvPr>
        </p:nvSpPr>
        <p:spPr>
          <a:xfrm>
            <a:off x="618490" y="320307"/>
            <a:ext cx="7886700" cy="966134"/>
          </a:xfrm>
          <a:prstGeom prst="rect">
            <a:avLst/>
          </a:prstGeom>
        </p:spPr>
        <p:txBody>
          <a:bodyPr lIns="0"/>
          <a:lstStyle/>
          <a:p>
            <a:pPr lvl="0">
              <a:defRPr sz="1800">
                <a:solidFill>
                  <a:srgbClr val="000000"/>
                </a:solidFill>
              </a:defRPr>
            </a:pPr>
            <a:r>
              <a:rPr lang="en-US" sz="3200" dirty="0" smtClean="0">
                <a:solidFill>
                  <a:srgbClr val="E28432"/>
                </a:solidFill>
                <a:latin typeface="Century Gothic" charset="0"/>
                <a:ea typeface="Century Gothic" charset="0"/>
                <a:cs typeface="Century Gothic" charset="0"/>
              </a:rPr>
              <a:t>Step 5:</a:t>
            </a:r>
            <a:r>
              <a:rPr lang="en-US" sz="3200" dirty="0" smtClean="0">
                <a:solidFill>
                  <a:srgbClr val="7F7F7F"/>
                </a:solidFill>
                <a:latin typeface="Century Gothic" charset="0"/>
                <a:ea typeface="Century Gothic" charset="0"/>
                <a:cs typeface="Century Gothic" charset="0"/>
              </a:rPr>
              <a:t> Formulate Plan of Action</a:t>
            </a:r>
            <a:endParaRPr sz="3200" dirty="0">
              <a:solidFill>
                <a:srgbClr val="7F7F7F"/>
              </a:solidFill>
              <a:latin typeface="Century Gothic" charset="0"/>
              <a:ea typeface="Century Gothic" charset="0"/>
              <a:cs typeface="Century Gothic" charset="0"/>
            </a:endParaRPr>
          </a:p>
        </p:txBody>
      </p:sp>
      <p:sp>
        <p:nvSpPr>
          <p:cNvPr id="2" name="Rectangle 1"/>
          <p:cNvSpPr/>
          <p:nvPr/>
        </p:nvSpPr>
        <p:spPr>
          <a:xfrm>
            <a:off x="7603866" y="5651868"/>
            <a:ext cx="793807" cy="369332"/>
          </a:xfrm>
          <a:prstGeom prst="rect">
            <a:avLst/>
          </a:prstGeom>
        </p:spPr>
        <p:txBody>
          <a:bodyPr wrap="none">
            <a:spAutoFit/>
          </a:bodyPr>
          <a:lstStyle/>
          <a:p>
            <a:r>
              <a:rPr lang="en-US" i="1" dirty="0"/>
              <a:t>Slide 8</a:t>
            </a:r>
          </a:p>
        </p:txBody>
      </p:sp>
      <p:sp>
        <p:nvSpPr>
          <p:cNvPr id="4" name="TextBox 3"/>
          <p:cNvSpPr txBox="1"/>
          <p:nvPr/>
        </p:nvSpPr>
        <p:spPr>
          <a:xfrm>
            <a:off x="717047" y="1606914"/>
            <a:ext cx="6821819" cy="3572080"/>
          </a:xfrm>
          <a:prstGeom prst="rect">
            <a:avLst/>
          </a:prstGeom>
          <a:noFill/>
        </p:spPr>
        <p:txBody>
          <a:bodyPr wrap="square" lIns="0" rtlCol="0">
            <a:noAutofit/>
          </a:bodyPr>
          <a:lstStyle/>
          <a:p>
            <a:pPr marL="457200" indent="-457200">
              <a:spcAft>
                <a:spcPts val="1200"/>
              </a:spcAft>
              <a:buFont typeface="Arial" charset="0"/>
              <a:buChar char="•"/>
            </a:pPr>
            <a:r>
              <a:rPr lang="en-US" sz="2800" dirty="0">
                <a:solidFill>
                  <a:srgbClr val="7F7F7F"/>
                </a:solidFill>
                <a:latin typeface="Century Gothic" charset="0"/>
                <a:ea typeface="Century Gothic" charset="0"/>
                <a:cs typeface="Century Gothic" charset="0"/>
              </a:rPr>
              <a:t>Review inputs from dashboards and participants</a:t>
            </a:r>
          </a:p>
          <a:p>
            <a:pPr marL="457200" indent="-457200">
              <a:spcAft>
                <a:spcPts val="1200"/>
              </a:spcAft>
              <a:buFont typeface="Arial" charset="0"/>
              <a:buChar char="•"/>
            </a:pPr>
            <a:r>
              <a:rPr lang="en-US" sz="2800" dirty="0" smtClean="0">
                <a:solidFill>
                  <a:srgbClr val="7F7F7F"/>
                </a:solidFill>
                <a:latin typeface="Century Gothic" charset="0"/>
                <a:ea typeface="Century Gothic" charset="0"/>
                <a:cs typeface="Century Gothic" charset="0"/>
              </a:rPr>
              <a:t>List prioritized activities/interventions for each sector</a:t>
            </a:r>
          </a:p>
          <a:p>
            <a:pPr marL="457200" indent="-457200">
              <a:spcAft>
                <a:spcPts val="1200"/>
              </a:spcAft>
              <a:buFont typeface="Arial" charset="0"/>
              <a:buChar char="•"/>
            </a:pPr>
            <a:r>
              <a:rPr lang="en-US" sz="2800" dirty="0" smtClean="0">
                <a:solidFill>
                  <a:srgbClr val="7F7F7F"/>
                </a:solidFill>
                <a:latin typeface="Century Gothic" charset="0"/>
                <a:ea typeface="Century Gothic" charset="0"/>
                <a:cs typeface="Century Gothic" charset="0"/>
              </a:rPr>
              <a:t>Discuss how activities are integrated into routine planning at the district level</a:t>
            </a:r>
          </a:p>
          <a:p>
            <a:endParaRPr lang="en-US" dirty="0"/>
          </a:p>
        </p:txBody>
      </p:sp>
    </p:spTree>
    <p:extLst>
      <p:ext uri="{BB962C8B-B14F-4D97-AF65-F5344CB8AC3E}">
        <p14:creationId xmlns:p14="http://schemas.microsoft.com/office/powerpoint/2010/main" val="29755234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 name="Shape 508"/>
          <p:cNvSpPr>
            <a:spLocks noGrp="1"/>
          </p:cNvSpPr>
          <p:nvPr>
            <p:ph type="body" idx="4294967295"/>
          </p:nvPr>
        </p:nvSpPr>
        <p:spPr>
          <a:xfrm>
            <a:off x="1034170" y="2247899"/>
            <a:ext cx="6858001" cy="1655765"/>
          </a:xfrm>
          <a:prstGeom prst="rect">
            <a:avLst/>
          </a:prstGeom>
        </p:spPr>
        <p:txBody>
          <a:bodyPr lIns="45719" tIns="45719" rIns="45719" bIns="45719"/>
          <a:lstStyle>
            <a:lvl1pPr marL="0" indent="0" algn="ctr">
              <a:buSzTx/>
              <a:buNone/>
              <a:defRPr>
                <a:solidFill>
                  <a:srgbClr val="FFFFFF"/>
                </a:solidFill>
              </a:defRPr>
            </a:lvl1pPr>
          </a:lstStyle>
          <a:p>
            <a:pPr lvl="0">
              <a:defRPr sz="1800">
                <a:solidFill>
                  <a:srgbClr val="000000"/>
                </a:solidFill>
              </a:defRPr>
            </a:pPr>
            <a:r>
              <a:rPr sz="2800">
                <a:solidFill>
                  <a:srgbClr val="FFFFFF"/>
                </a:solidFill>
              </a:rPr>
              <a:t>Thank you! </a:t>
            </a:r>
          </a:p>
        </p:txBody>
      </p:sp>
    </p:spTree>
    <p:extLst>
      <p:ext uri="{BB962C8B-B14F-4D97-AF65-F5344CB8AC3E}">
        <p14:creationId xmlns:p14="http://schemas.microsoft.com/office/powerpoint/2010/main" val="5648137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SPRING presentation (green, May 14, 2015) v3 copy hi" id="{E42D5F45-1E61-1A4C-9323-4F8D56F9D74E}" vid="{C64F6D86-A2F5-1544-9228-86AABED60347}"/>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SPRING presentation (green, May 14, 2015) v3 copy hi" id="{E42D5F45-1E61-1A4C-9323-4F8D56F9D74E}" vid="{11D14590-4798-4849-B265-813D64193F8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spring_presentation_template_may_2015 (1)</Template>
  <TotalTime>0</TotalTime>
  <Words>1228</Words>
  <Application>Microsoft Office PowerPoint</Application>
  <PresentationFormat>On-screen Show (4:3)</PresentationFormat>
  <Paragraphs>79</Paragraphs>
  <Slides>9</Slides>
  <Notes>9</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Custom Design</vt:lpstr>
      <vt:lpstr>1_Custom Design</vt:lpstr>
      <vt:lpstr>Decision Framework for Prioritization of Anemia Action</vt:lpstr>
      <vt:lpstr>Why Prioritize?</vt:lpstr>
      <vt:lpstr>Steps in prioritization process</vt:lpstr>
      <vt:lpstr>Step 1: Review Anemia Situation</vt:lpstr>
      <vt:lpstr>Step 2: Review Anemia Programs</vt:lpstr>
      <vt:lpstr>Step 3: Review inputs to prioritization </vt:lpstr>
      <vt:lpstr>Step 4: Identify and assess barriers to program implementation</vt:lpstr>
      <vt:lpstr>Step 5: Formulate Plan of Action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Decision Framework for Prioritization of Anemia Action (2017.02.08)</dc:title>
  <dc:subject>Presentation on need for prioritization of DATA tool</dc:subject>
  <dc:creator/>
  <cp:keywords>USAID, SPRING, anemia, framework, prioritization</cp:keywords>
  <cp:lastModifiedBy/>
  <cp:revision>1</cp:revision>
  <dcterms:created xsi:type="dcterms:W3CDTF">2015-07-27T15:46:03Z</dcterms:created>
  <dcterms:modified xsi:type="dcterms:W3CDTF">2017-03-21T14:48:19Z</dcterms:modified>
</cp:coreProperties>
</file>