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84" r:id="rId3"/>
    <p:sldMasterId id="2147483696" r:id="rId4"/>
  </p:sldMasterIdLst>
  <p:notesMasterIdLst>
    <p:notesMasterId r:id="rId58"/>
  </p:notesMasterIdLst>
  <p:handoutMasterIdLst>
    <p:handoutMasterId r:id="rId59"/>
  </p:handoutMasterIdLst>
  <p:sldIdLst>
    <p:sldId id="256" r:id="rId5"/>
    <p:sldId id="319" r:id="rId6"/>
    <p:sldId id="258" r:id="rId7"/>
    <p:sldId id="286" r:id="rId8"/>
    <p:sldId id="296" r:id="rId9"/>
    <p:sldId id="295" r:id="rId10"/>
    <p:sldId id="320" r:id="rId11"/>
    <p:sldId id="328" r:id="rId12"/>
    <p:sldId id="321" r:id="rId13"/>
    <p:sldId id="322" r:id="rId14"/>
    <p:sldId id="323" r:id="rId15"/>
    <p:sldId id="324" r:id="rId16"/>
    <p:sldId id="331" r:id="rId17"/>
    <p:sldId id="364" r:id="rId18"/>
    <p:sldId id="332" r:id="rId19"/>
    <p:sldId id="333" r:id="rId20"/>
    <p:sldId id="287" r:id="rId21"/>
    <p:sldId id="334" r:id="rId22"/>
    <p:sldId id="359" r:id="rId23"/>
    <p:sldId id="335" r:id="rId24"/>
    <p:sldId id="336" r:id="rId25"/>
    <p:sldId id="338" r:id="rId26"/>
    <p:sldId id="317" r:id="rId27"/>
    <p:sldId id="360" r:id="rId28"/>
    <p:sldId id="326" r:id="rId29"/>
    <p:sldId id="339" r:id="rId30"/>
    <p:sldId id="365" r:id="rId31"/>
    <p:sldId id="341" r:id="rId32"/>
    <p:sldId id="371" r:id="rId33"/>
    <p:sldId id="366" r:id="rId34"/>
    <p:sldId id="343" r:id="rId35"/>
    <p:sldId id="345" r:id="rId36"/>
    <p:sldId id="369" r:id="rId37"/>
    <p:sldId id="367" r:id="rId38"/>
    <p:sldId id="368" r:id="rId39"/>
    <p:sldId id="349" r:id="rId40"/>
    <p:sldId id="309" r:id="rId41"/>
    <p:sldId id="350" r:id="rId42"/>
    <p:sldId id="351" r:id="rId43"/>
    <p:sldId id="352" r:id="rId44"/>
    <p:sldId id="353" r:id="rId45"/>
    <p:sldId id="370" r:id="rId46"/>
    <p:sldId id="361" r:id="rId47"/>
    <p:sldId id="311" r:id="rId48"/>
    <p:sldId id="355" r:id="rId49"/>
    <p:sldId id="356" r:id="rId50"/>
    <p:sldId id="357" r:id="rId51"/>
    <p:sldId id="362" r:id="rId52"/>
    <p:sldId id="358" r:id="rId53"/>
    <p:sldId id="315" r:id="rId54"/>
    <p:sldId id="312" r:id="rId55"/>
    <p:sldId id="316" r:id="rId56"/>
    <p:sldId id="259" r:id="rId5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49"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3E"/>
    <a:srgbClr val="646561"/>
    <a:srgbClr val="32697C"/>
    <a:srgbClr val="E28432"/>
    <a:srgbClr val="2D472D"/>
    <a:srgbClr val="000000"/>
    <a:srgbClr val="FFFFFF"/>
    <a:srgbClr val="EBF1E9"/>
    <a:srgbClr val="472D2D"/>
    <a:srgbClr val="D2D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448" autoAdjust="0"/>
    <p:restoredTop sz="95187" autoAdjust="0"/>
  </p:normalViewPr>
  <p:slideViewPr>
    <p:cSldViewPr snapToGrid="0" snapToObjects="1">
      <p:cViewPr>
        <p:scale>
          <a:sx n="80" d="100"/>
          <a:sy n="80" d="100"/>
        </p:scale>
        <p:origin x="-85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8" dt="2018-04-16T18:03:39.670" idx="45">
    <p:pos x="5725" y="3857"/>
    <p:text>Please add full citation to Reference List in guide</p:text>
    <p:extLst mod="1">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92411-EEE7-4729-ACE7-ED9E948B37C6}" type="doc">
      <dgm:prSet loTypeId="urn:microsoft.com/office/officeart/2005/8/layout/arrow2" loCatId="process" qsTypeId="urn:microsoft.com/office/officeart/2005/8/quickstyle/simple1" qsCatId="simple" csTypeId="urn:microsoft.com/office/officeart/2005/8/colors/accent1_2" csCatId="accent1" phldr="1"/>
      <dgm:spPr/>
    </dgm:pt>
    <dgm:pt modelId="{56587FC6-713A-405C-BB5C-558E34D74373}">
      <dgm:prSet phldrT="[Text]"/>
      <dgm:spPr/>
      <dgm:t>
        <a:bodyPr/>
        <a:lstStyle/>
        <a:p>
          <a:r>
            <a:rPr lang="en-US" dirty="0"/>
            <a:t> </a:t>
          </a:r>
        </a:p>
      </dgm:t>
    </dgm:pt>
    <dgm:pt modelId="{2A4C67CE-1208-419C-970F-2121A7C53427}" type="sibTrans" cxnId="{D7BB538C-D5C2-4B2C-AF90-3B7ED25A0761}">
      <dgm:prSet/>
      <dgm:spPr/>
      <dgm:t>
        <a:bodyPr/>
        <a:lstStyle/>
        <a:p>
          <a:endParaRPr lang="en-US"/>
        </a:p>
      </dgm:t>
    </dgm:pt>
    <dgm:pt modelId="{8411777C-4753-4BDA-92C4-CAA3A9863110}" type="parTrans" cxnId="{D7BB538C-D5C2-4B2C-AF90-3B7ED25A0761}">
      <dgm:prSet/>
      <dgm:spPr/>
      <dgm:t>
        <a:bodyPr/>
        <a:lstStyle/>
        <a:p>
          <a:endParaRPr lang="en-US"/>
        </a:p>
      </dgm:t>
    </dgm:pt>
    <dgm:pt modelId="{F2F1C97E-1822-4FD9-853F-344402C7CB9F}" type="pres">
      <dgm:prSet presAssocID="{1C292411-EEE7-4729-ACE7-ED9E948B37C6}" presName="arrowDiagram" presStyleCnt="0">
        <dgm:presLayoutVars>
          <dgm:chMax val="5"/>
          <dgm:dir/>
          <dgm:resizeHandles val="exact"/>
        </dgm:presLayoutVars>
      </dgm:prSet>
      <dgm:spPr/>
    </dgm:pt>
    <dgm:pt modelId="{C2F43954-3530-45A7-B0F4-CD51FF6C90C8}" type="pres">
      <dgm:prSet presAssocID="{1C292411-EEE7-4729-ACE7-ED9E948B37C6}" presName="arrow" presStyleLbl="bgShp" presStyleIdx="0" presStyleCnt="1" custAng="20712376" custScaleX="57172" custScaleY="68886" custLinFactNeighborX="-659" custLinFactNeighborY="3660"/>
      <dgm:spPr>
        <a:solidFill>
          <a:srgbClr val="32697C"/>
        </a:solidFill>
      </dgm:spPr>
    </dgm:pt>
    <dgm:pt modelId="{C0B9D9B2-3767-4B1F-A89E-89D758751D00}" type="pres">
      <dgm:prSet presAssocID="{1C292411-EEE7-4729-ACE7-ED9E948B37C6}" presName="arrowDiagram1" presStyleCnt="0">
        <dgm:presLayoutVars>
          <dgm:bulletEnabled val="1"/>
        </dgm:presLayoutVars>
      </dgm:prSet>
      <dgm:spPr/>
    </dgm:pt>
    <dgm:pt modelId="{6D08B6A9-5044-49AD-8172-3A86777BC421}" type="pres">
      <dgm:prSet presAssocID="{56587FC6-713A-405C-BB5C-558E34D74373}" presName="bullet1" presStyleLbl="node1" presStyleIdx="0" presStyleCnt="1"/>
      <dgm:spPr>
        <a:noFill/>
        <a:ln>
          <a:noFill/>
        </a:ln>
      </dgm:spPr>
    </dgm:pt>
    <dgm:pt modelId="{F98B92C3-3A68-4992-9550-D5A58A679503}" type="pres">
      <dgm:prSet presAssocID="{56587FC6-713A-405C-BB5C-558E34D74373}" presName="textBox1" presStyleLbl="revTx" presStyleIdx="0" presStyleCnt="1">
        <dgm:presLayoutVars>
          <dgm:bulletEnabled val="1"/>
        </dgm:presLayoutVars>
      </dgm:prSet>
      <dgm:spPr/>
      <dgm:t>
        <a:bodyPr/>
        <a:lstStyle/>
        <a:p>
          <a:endParaRPr lang="en-US"/>
        </a:p>
      </dgm:t>
    </dgm:pt>
  </dgm:ptLst>
  <dgm:cxnLst>
    <dgm:cxn modelId="{B49C6416-0EEB-4CE6-8600-E11B057E1CD4}" type="presOf" srcId="{1C292411-EEE7-4729-ACE7-ED9E948B37C6}" destId="{F2F1C97E-1822-4FD9-853F-344402C7CB9F}" srcOrd="0" destOrd="0" presId="urn:microsoft.com/office/officeart/2005/8/layout/arrow2"/>
    <dgm:cxn modelId="{D7BB538C-D5C2-4B2C-AF90-3B7ED25A0761}" srcId="{1C292411-EEE7-4729-ACE7-ED9E948B37C6}" destId="{56587FC6-713A-405C-BB5C-558E34D74373}" srcOrd="0" destOrd="0" parTransId="{8411777C-4753-4BDA-92C4-CAA3A9863110}" sibTransId="{2A4C67CE-1208-419C-970F-2121A7C53427}"/>
    <dgm:cxn modelId="{E7806718-6A39-4EB5-BA5C-0AF90135D541}" type="presOf" srcId="{56587FC6-713A-405C-BB5C-558E34D74373}" destId="{F98B92C3-3A68-4992-9550-D5A58A679503}" srcOrd="0" destOrd="0" presId="urn:microsoft.com/office/officeart/2005/8/layout/arrow2"/>
    <dgm:cxn modelId="{8953EA08-F91C-4B32-9596-F5E6473812E8}" type="presParOf" srcId="{F2F1C97E-1822-4FD9-853F-344402C7CB9F}" destId="{C2F43954-3530-45A7-B0F4-CD51FF6C90C8}" srcOrd="0" destOrd="0" presId="urn:microsoft.com/office/officeart/2005/8/layout/arrow2"/>
    <dgm:cxn modelId="{CD01FAE3-5046-44B0-9DC2-F43F8B873117}" type="presParOf" srcId="{F2F1C97E-1822-4FD9-853F-344402C7CB9F}" destId="{C0B9D9B2-3767-4B1F-A89E-89D758751D00}" srcOrd="1" destOrd="0" presId="urn:microsoft.com/office/officeart/2005/8/layout/arrow2"/>
    <dgm:cxn modelId="{E9F13EF5-6726-4FAD-BEF9-96E53937E246}" type="presParOf" srcId="{C0B9D9B2-3767-4B1F-A89E-89D758751D00}" destId="{6D08B6A9-5044-49AD-8172-3A86777BC421}" srcOrd="0" destOrd="0" presId="urn:microsoft.com/office/officeart/2005/8/layout/arrow2"/>
    <dgm:cxn modelId="{A98A8C0B-B48F-401B-A4A5-0C303C2F61D4}" type="presParOf" srcId="{C0B9D9B2-3767-4B1F-A89E-89D758751D00}" destId="{F98B92C3-3A68-4992-9550-D5A58A679503}" srcOrd="1"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A9BA1548-4D3A-4068-89E3-83CFA65CE359}" type="datetimeFigureOut">
              <a:rPr lang="en-US" smtClean="0"/>
              <a:t>5/8/2018</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E6F56772-053D-4F7E-9CA7-66EEBDFA9115}" type="slidenum">
              <a:rPr lang="en-US" smtClean="0"/>
              <a:t>‹#›</a:t>
            </a:fld>
            <a:endParaRPr lang="en-US"/>
          </a:p>
        </p:txBody>
      </p:sp>
    </p:spTree>
    <p:extLst>
      <p:ext uri="{BB962C8B-B14F-4D97-AF65-F5344CB8AC3E}">
        <p14:creationId xmlns:p14="http://schemas.microsoft.com/office/powerpoint/2010/main" val="144671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Franklin Gothic Book" panose="020B0503020102020204" pitchFamily="34" charset="0"/>
              </a:defRPr>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atin typeface="Franklin Gothic Book" panose="020B0503020102020204" pitchFamily="34" charset="0"/>
              </a:defRPr>
            </a:lvl1pPr>
          </a:lstStyle>
          <a:p>
            <a:fld id="{F94A0F78-1892-4A08-B4C7-C115F98F2D0E}" type="datetimeFigureOut">
              <a:rPr lang="en-US" smtClean="0"/>
              <a:pPr/>
              <a:t>5/8/2018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atin typeface="Franklin Gothic Book" panose="020B0503020102020204" pitchFamily="34" charset="0"/>
              </a:defRPr>
            </a:lvl1pPr>
          </a:lstStyle>
          <a:p>
            <a:fld id="{4AF6705D-F226-4D4D-931F-ECFDC36EE3C5}" type="slidenum">
              <a:rPr lang="en-US" smtClean="0"/>
              <a:pPr/>
              <a:t>‹#›</a:t>
            </a:fld>
            <a:endParaRPr lang="en-US" dirty="0"/>
          </a:p>
        </p:txBody>
      </p:sp>
    </p:spTree>
    <p:extLst>
      <p:ext uri="{BB962C8B-B14F-4D97-AF65-F5344CB8AC3E}">
        <p14:creationId xmlns:p14="http://schemas.microsoft.com/office/powerpoint/2010/main" val="374481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Guidance for how to present these slides is included in SPRING</a:t>
            </a:r>
            <a:r>
              <a:rPr lang="en-US" baseline="0" dirty="0"/>
              <a:t> Facilitator’s Guide</a:t>
            </a:r>
            <a:r>
              <a:rPr lang="en-US" dirty="0"/>
              <a:t/>
            </a:r>
            <a:br>
              <a:rPr lang="en-US" dirty="0"/>
            </a:br>
            <a:r>
              <a:rPr lang="en-US" b="1" baseline="0" dirty="0"/>
              <a:t>P</a:t>
            </a:r>
            <a:r>
              <a:rPr lang="en-US" b="1" baseline="0" dirty="0">
                <a:solidFill>
                  <a:schemeClr val="tx1"/>
                </a:solidFill>
              </a:rPr>
              <a:t>hoto citation: </a:t>
            </a:r>
            <a:endParaRPr lang="en-US"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a:t>
            </a:fld>
            <a:endParaRPr lang="en-US" dirty="0"/>
          </a:p>
        </p:txBody>
      </p:sp>
    </p:spTree>
    <p:extLst>
      <p:ext uri="{BB962C8B-B14F-4D97-AF65-F5344CB8AC3E}">
        <p14:creationId xmlns:p14="http://schemas.microsoft.com/office/powerpoint/2010/main" val="954161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174982" indent="-174982" eaLnBrk="1" hangingPunct="1">
              <a:buFont typeface="Arial" panose="020B0604020202020204" pitchFamily="34" charset="0"/>
              <a:buChar char="•"/>
              <a:defRPr/>
            </a:pPr>
            <a:endParaRPr lang="en-US" altLang="en-US"/>
          </a:p>
        </p:txBody>
      </p:sp>
      <p:sp>
        <p:nvSpPr>
          <p:cNvPr id="69635"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charset="0"/>
                <a:ea typeface="Arial" charset="0"/>
                <a:cs typeface="Arial" charset="0"/>
              </a:defRPr>
            </a:lvl1pPr>
            <a:lvl2pPr marL="757238" indent="-290513">
              <a:defRPr>
                <a:solidFill>
                  <a:schemeClr val="tx1"/>
                </a:solidFill>
                <a:latin typeface="Franklin Gothic Book" charset="0"/>
                <a:ea typeface="Arial" charset="0"/>
                <a:cs typeface="Arial" charset="0"/>
              </a:defRPr>
            </a:lvl2pPr>
            <a:lvl3pPr marL="1165225" indent="-231775">
              <a:defRPr>
                <a:solidFill>
                  <a:schemeClr val="tx1"/>
                </a:solidFill>
                <a:latin typeface="Franklin Gothic Book" charset="0"/>
                <a:ea typeface="Arial" charset="0"/>
                <a:cs typeface="Arial" charset="0"/>
              </a:defRPr>
            </a:lvl3pPr>
            <a:lvl4pPr marL="1631950" indent="-231775">
              <a:defRPr>
                <a:solidFill>
                  <a:schemeClr val="tx1"/>
                </a:solidFill>
                <a:latin typeface="Franklin Gothic Book" charset="0"/>
                <a:ea typeface="Arial" charset="0"/>
                <a:cs typeface="Arial" charset="0"/>
              </a:defRPr>
            </a:lvl4pPr>
            <a:lvl5pPr marL="2098675" indent="-231775">
              <a:defRPr>
                <a:solidFill>
                  <a:schemeClr val="tx1"/>
                </a:solidFill>
                <a:latin typeface="Franklin Gothic Book" charset="0"/>
                <a:ea typeface="Arial" charset="0"/>
                <a:cs typeface="Arial" charset="0"/>
              </a:defRPr>
            </a:lvl5pPr>
            <a:lvl6pPr marL="2555875" indent="-231775" eaLnBrk="0" fontAlgn="base" hangingPunct="0">
              <a:spcBef>
                <a:spcPct val="0"/>
              </a:spcBef>
              <a:spcAft>
                <a:spcPct val="0"/>
              </a:spcAft>
              <a:defRPr>
                <a:solidFill>
                  <a:schemeClr val="tx1"/>
                </a:solidFill>
                <a:latin typeface="Franklin Gothic Book" charset="0"/>
                <a:ea typeface="Arial" charset="0"/>
                <a:cs typeface="Arial" charset="0"/>
              </a:defRPr>
            </a:lvl6pPr>
            <a:lvl7pPr marL="3013075" indent="-231775" eaLnBrk="0" fontAlgn="base" hangingPunct="0">
              <a:spcBef>
                <a:spcPct val="0"/>
              </a:spcBef>
              <a:spcAft>
                <a:spcPct val="0"/>
              </a:spcAft>
              <a:defRPr>
                <a:solidFill>
                  <a:schemeClr val="tx1"/>
                </a:solidFill>
                <a:latin typeface="Franklin Gothic Book" charset="0"/>
                <a:ea typeface="Arial" charset="0"/>
                <a:cs typeface="Arial" charset="0"/>
              </a:defRPr>
            </a:lvl7pPr>
            <a:lvl8pPr marL="3470275" indent="-231775" eaLnBrk="0" fontAlgn="base" hangingPunct="0">
              <a:spcBef>
                <a:spcPct val="0"/>
              </a:spcBef>
              <a:spcAft>
                <a:spcPct val="0"/>
              </a:spcAft>
              <a:defRPr>
                <a:solidFill>
                  <a:schemeClr val="tx1"/>
                </a:solidFill>
                <a:latin typeface="Franklin Gothic Book" charset="0"/>
                <a:ea typeface="Arial" charset="0"/>
                <a:cs typeface="Arial" charset="0"/>
              </a:defRPr>
            </a:lvl8pPr>
            <a:lvl9pPr marL="3927475" indent="-231775" eaLnBrk="0" fontAlgn="base" hangingPunct="0">
              <a:spcBef>
                <a:spcPct val="0"/>
              </a:spcBef>
              <a:spcAft>
                <a:spcPct val="0"/>
              </a:spcAft>
              <a:defRPr>
                <a:solidFill>
                  <a:schemeClr val="tx1"/>
                </a:solidFill>
                <a:latin typeface="Franklin Gothic Book" charset="0"/>
                <a:ea typeface="Arial" charset="0"/>
                <a:cs typeface="Arial" charset="0"/>
              </a:defRPr>
            </a:lvl9pPr>
          </a:lstStyle>
          <a:p>
            <a:endParaRPr lang="fr-FR" altLang="en-US">
              <a:latin typeface="Calibri" charset="0"/>
            </a:endParaRPr>
          </a:p>
        </p:txBody>
      </p:sp>
      <p:sp>
        <p:nvSpPr>
          <p:cNvPr id="6963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238" indent="-290513">
              <a:spcBef>
                <a:spcPct val="30000"/>
              </a:spcBef>
              <a:defRPr sz="1200">
                <a:solidFill>
                  <a:schemeClr val="tx1"/>
                </a:solidFill>
                <a:latin typeface="Calibri" charset="0"/>
              </a:defRPr>
            </a:lvl2pPr>
            <a:lvl3pPr marL="1165225" indent="-231775">
              <a:spcBef>
                <a:spcPct val="30000"/>
              </a:spcBef>
              <a:defRPr sz="1200">
                <a:solidFill>
                  <a:schemeClr val="tx1"/>
                </a:solidFill>
                <a:latin typeface="Calibri" charset="0"/>
              </a:defRPr>
            </a:lvl3pPr>
            <a:lvl4pPr marL="1631950" indent="-231775">
              <a:spcBef>
                <a:spcPct val="30000"/>
              </a:spcBef>
              <a:defRPr sz="1200">
                <a:solidFill>
                  <a:schemeClr val="tx1"/>
                </a:solidFill>
                <a:latin typeface="Calibri" charset="0"/>
              </a:defRPr>
            </a:lvl4pPr>
            <a:lvl5pPr marL="2098675" indent="-231775">
              <a:spcBef>
                <a:spcPct val="30000"/>
              </a:spcBef>
              <a:defRPr sz="1200">
                <a:solidFill>
                  <a:schemeClr val="tx1"/>
                </a:solidFill>
                <a:latin typeface="Calibri" charset="0"/>
              </a:defRPr>
            </a:lvl5pPr>
            <a:lvl6pPr marL="2555875" indent="-231775" eaLnBrk="0" fontAlgn="base" hangingPunct="0">
              <a:spcBef>
                <a:spcPct val="30000"/>
              </a:spcBef>
              <a:spcAft>
                <a:spcPct val="0"/>
              </a:spcAft>
              <a:defRPr sz="1200">
                <a:solidFill>
                  <a:schemeClr val="tx1"/>
                </a:solidFill>
                <a:latin typeface="Calibri" charset="0"/>
              </a:defRPr>
            </a:lvl6pPr>
            <a:lvl7pPr marL="3013075" indent="-231775" eaLnBrk="0" fontAlgn="base" hangingPunct="0">
              <a:spcBef>
                <a:spcPct val="30000"/>
              </a:spcBef>
              <a:spcAft>
                <a:spcPct val="0"/>
              </a:spcAft>
              <a:defRPr sz="1200">
                <a:solidFill>
                  <a:schemeClr val="tx1"/>
                </a:solidFill>
                <a:latin typeface="Calibri" charset="0"/>
              </a:defRPr>
            </a:lvl7pPr>
            <a:lvl8pPr marL="3470275" indent="-231775" eaLnBrk="0" fontAlgn="base" hangingPunct="0">
              <a:spcBef>
                <a:spcPct val="30000"/>
              </a:spcBef>
              <a:spcAft>
                <a:spcPct val="0"/>
              </a:spcAft>
              <a:defRPr sz="1200">
                <a:solidFill>
                  <a:schemeClr val="tx1"/>
                </a:solidFill>
                <a:latin typeface="Calibri" charset="0"/>
              </a:defRPr>
            </a:lvl8pPr>
            <a:lvl9pPr marL="3927475" indent="-231775" eaLnBrk="0" fontAlgn="base" hangingPunct="0">
              <a:spcBef>
                <a:spcPct val="30000"/>
              </a:spcBef>
              <a:spcAft>
                <a:spcPct val="0"/>
              </a:spcAft>
              <a:defRPr sz="1200">
                <a:solidFill>
                  <a:schemeClr val="tx1"/>
                </a:solidFill>
                <a:latin typeface="Calibri" charset="0"/>
              </a:defRPr>
            </a:lvl9pPr>
          </a:lstStyle>
          <a:p>
            <a:pPr>
              <a:spcBef>
                <a:spcPct val="0"/>
              </a:spcBef>
            </a:pPr>
            <a:fld id="{0CD5F03F-636D-DC4D-B291-9C133B7FF2BF}" type="slidenum">
              <a:rPr lang="fr-FR" altLang="en-US"/>
              <a:pPr>
                <a:spcBef>
                  <a:spcPct val="0"/>
                </a:spcBef>
              </a:pPr>
              <a:t>12</a:t>
            </a:fld>
            <a:endParaRPr lang="fr-FR" altLang="en-US"/>
          </a:p>
        </p:txBody>
      </p:sp>
    </p:spTree>
    <p:extLst>
      <p:ext uri="{BB962C8B-B14F-4D97-AF65-F5344CB8AC3E}">
        <p14:creationId xmlns:p14="http://schemas.microsoft.com/office/powerpoint/2010/main" val="172645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2" y="4467884"/>
            <a:ext cx="5618479" cy="4232732"/>
          </a:xfrm>
          <a:prstGeom prst="rect">
            <a:avLst/>
          </a:prstGeom>
        </p:spPr>
        <p:txBody>
          <a:bodyPr/>
          <a:lstStyle/>
          <a:p>
            <a:endParaRPr lang="en-US" sz="1100" dirty="0">
              <a:latin typeface="+mn-lt"/>
            </a:endParaRPr>
          </a:p>
        </p:txBody>
      </p:sp>
      <p:sp>
        <p:nvSpPr>
          <p:cNvPr id="4" name="Slide Number Placeholder 3"/>
          <p:cNvSpPr>
            <a:spLocks noGrp="1"/>
          </p:cNvSpPr>
          <p:nvPr>
            <p:ph type="sldNum" idx="10"/>
          </p:nvPr>
        </p:nvSpPr>
        <p:spPr>
          <a:xfrm>
            <a:off x="3978132" y="8934132"/>
            <a:ext cx="3043342" cy="470304"/>
          </a:xfrm>
          <a:prstGeom prst="rect">
            <a:avLst/>
          </a:prstGeom>
        </p:spPr>
        <p:txBody>
          <a:bodyPr/>
          <a:lstStyle/>
          <a:p>
            <a:pPr>
              <a:buClr>
                <a:srgbClr val="000000"/>
              </a:buClr>
              <a:buSzPct val="25000"/>
              <a:buFont typeface="Source Sans Pro"/>
              <a:buNone/>
            </a:pPr>
            <a:fld id="{00000000-1234-1234-1234-123412341234}" type="slidenum">
              <a:rPr lang="en-US" smtClean="0">
                <a:solidFill>
                  <a:srgbClr val="000000"/>
                </a:solidFill>
                <a:latin typeface="Source Sans Pro"/>
                <a:ea typeface="Source Sans Pro"/>
                <a:cs typeface="Source Sans Pro"/>
                <a:sym typeface="Source Sans Pro"/>
              </a:rPr>
              <a:pPr>
                <a:buClr>
                  <a:srgbClr val="000000"/>
                </a:buClr>
                <a:buSzPct val="25000"/>
                <a:buFont typeface="Source Sans Pro"/>
                <a:buNone/>
              </a:pPr>
              <a:t>13</a:t>
            </a:fld>
            <a:endParaRPr lang="en-US" dirty="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599991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15</a:t>
            </a:fld>
            <a:endParaRPr lang="en-US" dirty="0"/>
          </a:p>
        </p:txBody>
      </p:sp>
    </p:spTree>
    <p:extLst>
      <p:ext uri="{BB962C8B-B14F-4D97-AF65-F5344CB8AC3E}">
        <p14:creationId xmlns:p14="http://schemas.microsoft.com/office/powerpoint/2010/main" val="4040299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puzzle piece</a:t>
            </a:r>
            <a:r>
              <a:rPr lang="en-US" baseline="0" dirty="0"/>
              <a:t> from: http://www.bhs-citizenship.com/trade-vs-aid.html</a:t>
            </a:r>
          </a:p>
          <a:p>
            <a:endParaRPr lang="en-US" baseline="0" dirty="0"/>
          </a:p>
          <a:p>
            <a:r>
              <a:rPr lang="en-US" baseline="0" dirty="0"/>
              <a:t>Book image from: http://www.n2moneymatters.com/2010/12/must-know-ipo-public-issue-terms.html</a:t>
            </a:r>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16</a:t>
            </a:fld>
            <a:endParaRPr lang="en-US" dirty="0"/>
          </a:p>
        </p:txBody>
      </p:sp>
    </p:spTree>
    <p:extLst>
      <p:ext uri="{BB962C8B-B14F-4D97-AF65-F5344CB8AC3E}">
        <p14:creationId xmlns:p14="http://schemas.microsoft.com/office/powerpoint/2010/main" val="1623807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p>
        </p:txBody>
      </p:sp>
      <p:sp>
        <p:nvSpPr>
          <p:cNvPr id="4" name="Footer Placeholder 3"/>
          <p:cNvSpPr>
            <a:spLocks noGrp="1"/>
          </p:cNvSpPr>
          <p:nvPr>
            <p:ph type="ftr" sz="quarter" idx="4"/>
          </p:nvPr>
        </p:nvSpPr>
        <p:spPr/>
        <p:txBody>
          <a:bodyPr/>
          <a:lstStyle>
            <a:lvl1pPr>
              <a:defRPr>
                <a:solidFill>
                  <a:schemeClr val="tx1"/>
                </a:solidFill>
                <a:latin typeface="Franklin Gothic Book" charset="0"/>
                <a:ea typeface="Arial" charset="0"/>
                <a:cs typeface="Arial" charset="0"/>
              </a:defRPr>
            </a:lvl1pPr>
            <a:lvl2pPr marL="758255" indent="-291636">
              <a:defRPr>
                <a:solidFill>
                  <a:schemeClr val="tx1"/>
                </a:solidFill>
                <a:latin typeface="Franklin Gothic Book" charset="0"/>
                <a:ea typeface="Arial" charset="0"/>
                <a:cs typeface="Arial" charset="0"/>
              </a:defRPr>
            </a:lvl2pPr>
            <a:lvl3pPr marL="1166546" indent="-233309">
              <a:defRPr>
                <a:solidFill>
                  <a:schemeClr val="tx1"/>
                </a:solidFill>
                <a:latin typeface="Franklin Gothic Book" charset="0"/>
                <a:ea typeface="Arial" charset="0"/>
                <a:cs typeface="Arial" charset="0"/>
              </a:defRPr>
            </a:lvl3pPr>
            <a:lvl4pPr marL="1633164" indent="-233309">
              <a:defRPr>
                <a:solidFill>
                  <a:schemeClr val="tx1"/>
                </a:solidFill>
                <a:latin typeface="Franklin Gothic Book" charset="0"/>
                <a:ea typeface="Arial" charset="0"/>
                <a:cs typeface="Arial" charset="0"/>
              </a:defRPr>
            </a:lvl4pPr>
            <a:lvl5pPr marL="2099782" indent="-233309">
              <a:defRPr>
                <a:solidFill>
                  <a:schemeClr val="tx1"/>
                </a:solidFill>
                <a:latin typeface="Franklin Gothic Book" charset="0"/>
                <a:ea typeface="Arial" charset="0"/>
                <a:cs typeface="Arial" charset="0"/>
              </a:defRPr>
            </a:lvl5pPr>
            <a:lvl6pPr marL="2566401" indent="-233309" eaLnBrk="0" fontAlgn="base" hangingPunct="0">
              <a:spcBef>
                <a:spcPct val="0"/>
              </a:spcBef>
              <a:spcAft>
                <a:spcPct val="0"/>
              </a:spcAft>
              <a:defRPr>
                <a:solidFill>
                  <a:schemeClr val="tx1"/>
                </a:solidFill>
                <a:latin typeface="Franklin Gothic Book" charset="0"/>
                <a:ea typeface="Arial" charset="0"/>
                <a:cs typeface="Arial" charset="0"/>
              </a:defRPr>
            </a:lvl6pPr>
            <a:lvl7pPr marL="3033019" indent="-233309" eaLnBrk="0" fontAlgn="base" hangingPunct="0">
              <a:spcBef>
                <a:spcPct val="0"/>
              </a:spcBef>
              <a:spcAft>
                <a:spcPct val="0"/>
              </a:spcAft>
              <a:defRPr>
                <a:solidFill>
                  <a:schemeClr val="tx1"/>
                </a:solidFill>
                <a:latin typeface="Franklin Gothic Book" charset="0"/>
                <a:ea typeface="Arial" charset="0"/>
                <a:cs typeface="Arial" charset="0"/>
              </a:defRPr>
            </a:lvl7pPr>
            <a:lvl8pPr marL="3499637" indent="-233309" eaLnBrk="0" fontAlgn="base" hangingPunct="0">
              <a:spcBef>
                <a:spcPct val="0"/>
              </a:spcBef>
              <a:spcAft>
                <a:spcPct val="0"/>
              </a:spcAft>
              <a:defRPr>
                <a:solidFill>
                  <a:schemeClr val="tx1"/>
                </a:solidFill>
                <a:latin typeface="Franklin Gothic Book" charset="0"/>
                <a:ea typeface="Arial" charset="0"/>
                <a:cs typeface="Arial" charset="0"/>
              </a:defRPr>
            </a:lvl8pPr>
            <a:lvl9pPr marL="3966256" indent="-233309" eaLnBrk="0" fontAlgn="base" hangingPunct="0">
              <a:spcBef>
                <a:spcPct val="0"/>
              </a:spcBef>
              <a:spcAft>
                <a:spcPct val="0"/>
              </a:spcAft>
              <a:defRPr>
                <a:solidFill>
                  <a:schemeClr val="tx1"/>
                </a:solidFill>
                <a:latin typeface="Franklin Gothic Book" charset="0"/>
                <a:ea typeface="Arial" charset="0"/>
                <a:cs typeface="Arial" charset="0"/>
              </a:defRPr>
            </a:lvl9pPr>
          </a:lstStyle>
          <a:p>
            <a:endParaRPr lang="fr-FR" altLang="x-none">
              <a:latin typeface="Calibri" charset="0"/>
            </a:endParaRPr>
          </a:p>
        </p:txBody>
      </p:sp>
      <p:sp>
        <p:nvSpPr>
          <p:cNvPr id="2560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8255" indent="-291636">
              <a:spcBef>
                <a:spcPct val="30000"/>
              </a:spcBef>
              <a:defRPr sz="1200">
                <a:solidFill>
                  <a:schemeClr val="tx1"/>
                </a:solidFill>
                <a:latin typeface="Calibri" charset="0"/>
              </a:defRPr>
            </a:lvl2pPr>
            <a:lvl3pPr marL="1166546" indent="-233309">
              <a:spcBef>
                <a:spcPct val="30000"/>
              </a:spcBef>
              <a:defRPr sz="1200">
                <a:solidFill>
                  <a:schemeClr val="tx1"/>
                </a:solidFill>
                <a:latin typeface="Calibri" charset="0"/>
              </a:defRPr>
            </a:lvl3pPr>
            <a:lvl4pPr marL="1633164" indent="-233309">
              <a:spcBef>
                <a:spcPct val="30000"/>
              </a:spcBef>
              <a:defRPr sz="1200">
                <a:solidFill>
                  <a:schemeClr val="tx1"/>
                </a:solidFill>
                <a:latin typeface="Calibri" charset="0"/>
              </a:defRPr>
            </a:lvl4pPr>
            <a:lvl5pPr marL="2099782" indent="-233309">
              <a:spcBef>
                <a:spcPct val="30000"/>
              </a:spcBef>
              <a:defRPr sz="1200">
                <a:solidFill>
                  <a:schemeClr val="tx1"/>
                </a:solidFill>
                <a:latin typeface="Calibri" charset="0"/>
              </a:defRPr>
            </a:lvl5pPr>
            <a:lvl6pPr marL="2566401" indent="-233309" eaLnBrk="0" fontAlgn="base" hangingPunct="0">
              <a:spcBef>
                <a:spcPct val="30000"/>
              </a:spcBef>
              <a:spcAft>
                <a:spcPct val="0"/>
              </a:spcAft>
              <a:defRPr sz="1200">
                <a:solidFill>
                  <a:schemeClr val="tx1"/>
                </a:solidFill>
                <a:latin typeface="Calibri" charset="0"/>
              </a:defRPr>
            </a:lvl6pPr>
            <a:lvl7pPr marL="3033019" indent="-233309" eaLnBrk="0" fontAlgn="base" hangingPunct="0">
              <a:spcBef>
                <a:spcPct val="30000"/>
              </a:spcBef>
              <a:spcAft>
                <a:spcPct val="0"/>
              </a:spcAft>
              <a:defRPr sz="1200">
                <a:solidFill>
                  <a:schemeClr val="tx1"/>
                </a:solidFill>
                <a:latin typeface="Calibri" charset="0"/>
              </a:defRPr>
            </a:lvl7pPr>
            <a:lvl8pPr marL="3499637" indent="-233309" eaLnBrk="0" fontAlgn="base" hangingPunct="0">
              <a:spcBef>
                <a:spcPct val="30000"/>
              </a:spcBef>
              <a:spcAft>
                <a:spcPct val="0"/>
              </a:spcAft>
              <a:defRPr sz="1200">
                <a:solidFill>
                  <a:schemeClr val="tx1"/>
                </a:solidFill>
                <a:latin typeface="Calibri" charset="0"/>
              </a:defRPr>
            </a:lvl8pPr>
            <a:lvl9pPr marL="3966256" indent="-233309" eaLnBrk="0" fontAlgn="base" hangingPunct="0">
              <a:spcBef>
                <a:spcPct val="30000"/>
              </a:spcBef>
              <a:spcAft>
                <a:spcPct val="0"/>
              </a:spcAft>
              <a:defRPr sz="1200">
                <a:solidFill>
                  <a:schemeClr val="tx1"/>
                </a:solidFill>
                <a:latin typeface="Calibri" charset="0"/>
              </a:defRPr>
            </a:lvl9pPr>
          </a:lstStyle>
          <a:p>
            <a:pPr>
              <a:spcBef>
                <a:spcPct val="0"/>
              </a:spcBef>
            </a:pPr>
            <a:fld id="{EC4C5671-F592-8D48-A708-9ED1ED158624}" type="slidenum">
              <a:rPr lang="fr-FR" altLang="x-none"/>
              <a:pPr>
                <a:spcBef>
                  <a:spcPct val="0"/>
                </a:spcBef>
              </a:pPr>
              <a:t>17</a:t>
            </a:fld>
            <a:endParaRPr lang="fr-FR" altLang="x-none"/>
          </a:p>
        </p:txBody>
      </p:sp>
    </p:spTree>
    <p:extLst>
      <p:ext uri="{BB962C8B-B14F-4D97-AF65-F5344CB8AC3E}">
        <p14:creationId xmlns:p14="http://schemas.microsoft.com/office/powerpoint/2010/main" val="225746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22</a:t>
            </a:fld>
            <a:endParaRPr lang="en-US" dirty="0"/>
          </a:p>
        </p:txBody>
      </p:sp>
    </p:spTree>
    <p:extLst>
      <p:ext uri="{BB962C8B-B14F-4D97-AF65-F5344CB8AC3E}">
        <p14:creationId xmlns:p14="http://schemas.microsoft.com/office/powerpoint/2010/main" val="420991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23</a:t>
            </a:fld>
            <a:endParaRPr lang="en-US" dirty="0"/>
          </a:p>
        </p:txBody>
      </p:sp>
    </p:spTree>
    <p:extLst>
      <p:ext uri="{BB962C8B-B14F-4D97-AF65-F5344CB8AC3E}">
        <p14:creationId xmlns:p14="http://schemas.microsoft.com/office/powerpoint/2010/main" val="3893572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24</a:t>
            </a:fld>
            <a:endParaRPr lang="en-US" dirty="0"/>
          </a:p>
        </p:txBody>
      </p:sp>
    </p:spTree>
    <p:extLst>
      <p:ext uri="{BB962C8B-B14F-4D97-AF65-F5344CB8AC3E}">
        <p14:creationId xmlns:p14="http://schemas.microsoft.com/office/powerpoint/2010/main" val="3893572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p>
        </p:txBody>
      </p:sp>
      <p:sp>
        <p:nvSpPr>
          <p:cNvPr id="4" name="Footer Placeholder 3"/>
          <p:cNvSpPr>
            <a:spLocks noGrp="1"/>
          </p:cNvSpPr>
          <p:nvPr>
            <p:ph type="ftr" sz="quarter" idx="4"/>
          </p:nvPr>
        </p:nvSpPr>
        <p:spPr/>
        <p:txBody>
          <a:bodyPr/>
          <a:lstStyle>
            <a:lvl1pPr>
              <a:defRPr>
                <a:solidFill>
                  <a:schemeClr val="tx1"/>
                </a:solidFill>
                <a:latin typeface="Franklin Gothic Book" charset="0"/>
                <a:ea typeface="Arial" charset="0"/>
                <a:cs typeface="Arial" charset="0"/>
              </a:defRPr>
            </a:lvl1pPr>
            <a:lvl2pPr marL="758255" indent="-291636">
              <a:defRPr>
                <a:solidFill>
                  <a:schemeClr val="tx1"/>
                </a:solidFill>
                <a:latin typeface="Franklin Gothic Book" charset="0"/>
                <a:ea typeface="Arial" charset="0"/>
                <a:cs typeface="Arial" charset="0"/>
              </a:defRPr>
            </a:lvl2pPr>
            <a:lvl3pPr marL="1166546" indent="-233309">
              <a:defRPr>
                <a:solidFill>
                  <a:schemeClr val="tx1"/>
                </a:solidFill>
                <a:latin typeface="Franklin Gothic Book" charset="0"/>
                <a:ea typeface="Arial" charset="0"/>
                <a:cs typeface="Arial" charset="0"/>
              </a:defRPr>
            </a:lvl3pPr>
            <a:lvl4pPr marL="1633164" indent="-233309">
              <a:defRPr>
                <a:solidFill>
                  <a:schemeClr val="tx1"/>
                </a:solidFill>
                <a:latin typeface="Franklin Gothic Book" charset="0"/>
                <a:ea typeface="Arial" charset="0"/>
                <a:cs typeface="Arial" charset="0"/>
              </a:defRPr>
            </a:lvl4pPr>
            <a:lvl5pPr marL="2099782" indent="-233309">
              <a:defRPr>
                <a:solidFill>
                  <a:schemeClr val="tx1"/>
                </a:solidFill>
                <a:latin typeface="Franklin Gothic Book" charset="0"/>
                <a:ea typeface="Arial" charset="0"/>
                <a:cs typeface="Arial" charset="0"/>
              </a:defRPr>
            </a:lvl5pPr>
            <a:lvl6pPr marL="2566401" indent="-233309" eaLnBrk="0" fontAlgn="base" hangingPunct="0">
              <a:spcBef>
                <a:spcPct val="0"/>
              </a:spcBef>
              <a:spcAft>
                <a:spcPct val="0"/>
              </a:spcAft>
              <a:defRPr>
                <a:solidFill>
                  <a:schemeClr val="tx1"/>
                </a:solidFill>
                <a:latin typeface="Franklin Gothic Book" charset="0"/>
                <a:ea typeface="Arial" charset="0"/>
                <a:cs typeface="Arial" charset="0"/>
              </a:defRPr>
            </a:lvl6pPr>
            <a:lvl7pPr marL="3033019" indent="-233309" eaLnBrk="0" fontAlgn="base" hangingPunct="0">
              <a:spcBef>
                <a:spcPct val="0"/>
              </a:spcBef>
              <a:spcAft>
                <a:spcPct val="0"/>
              </a:spcAft>
              <a:defRPr>
                <a:solidFill>
                  <a:schemeClr val="tx1"/>
                </a:solidFill>
                <a:latin typeface="Franklin Gothic Book" charset="0"/>
                <a:ea typeface="Arial" charset="0"/>
                <a:cs typeface="Arial" charset="0"/>
              </a:defRPr>
            </a:lvl7pPr>
            <a:lvl8pPr marL="3499637" indent="-233309" eaLnBrk="0" fontAlgn="base" hangingPunct="0">
              <a:spcBef>
                <a:spcPct val="0"/>
              </a:spcBef>
              <a:spcAft>
                <a:spcPct val="0"/>
              </a:spcAft>
              <a:defRPr>
                <a:solidFill>
                  <a:schemeClr val="tx1"/>
                </a:solidFill>
                <a:latin typeface="Franklin Gothic Book" charset="0"/>
                <a:ea typeface="Arial" charset="0"/>
                <a:cs typeface="Arial" charset="0"/>
              </a:defRPr>
            </a:lvl8pPr>
            <a:lvl9pPr marL="3966256" indent="-233309" eaLnBrk="0" fontAlgn="base" hangingPunct="0">
              <a:spcBef>
                <a:spcPct val="0"/>
              </a:spcBef>
              <a:spcAft>
                <a:spcPct val="0"/>
              </a:spcAft>
              <a:defRPr>
                <a:solidFill>
                  <a:schemeClr val="tx1"/>
                </a:solidFill>
                <a:latin typeface="Franklin Gothic Book" charset="0"/>
                <a:ea typeface="Arial" charset="0"/>
                <a:cs typeface="Arial" charset="0"/>
              </a:defRPr>
            </a:lvl9pPr>
          </a:lstStyle>
          <a:p>
            <a:endParaRPr lang="fr-FR" altLang="x-none">
              <a:latin typeface="Calibri" charset="0"/>
            </a:endParaRPr>
          </a:p>
        </p:txBody>
      </p:sp>
      <p:sp>
        <p:nvSpPr>
          <p:cNvPr id="2560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8255" indent="-291636">
              <a:spcBef>
                <a:spcPct val="30000"/>
              </a:spcBef>
              <a:defRPr sz="1200">
                <a:solidFill>
                  <a:schemeClr val="tx1"/>
                </a:solidFill>
                <a:latin typeface="Calibri" charset="0"/>
              </a:defRPr>
            </a:lvl2pPr>
            <a:lvl3pPr marL="1166546" indent="-233309">
              <a:spcBef>
                <a:spcPct val="30000"/>
              </a:spcBef>
              <a:defRPr sz="1200">
                <a:solidFill>
                  <a:schemeClr val="tx1"/>
                </a:solidFill>
                <a:latin typeface="Calibri" charset="0"/>
              </a:defRPr>
            </a:lvl3pPr>
            <a:lvl4pPr marL="1633164" indent="-233309">
              <a:spcBef>
                <a:spcPct val="30000"/>
              </a:spcBef>
              <a:defRPr sz="1200">
                <a:solidFill>
                  <a:schemeClr val="tx1"/>
                </a:solidFill>
                <a:latin typeface="Calibri" charset="0"/>
              </a:defRPr>
            </a:lvl4pPr>
            <a:lvl5pPr marL="2099782" indent="-233309">
              <a:spcBef>
                <a:spcPct val="30000"/>
              </a:spcBef>
              <a:defRPr sz="1200">
                <a:solidFill>
                  <a:schemeClr val="tx1"/>
                </a:solidFill>
                <a:latin typeface="Calibri" charset="0"/>
              </a:defRPr>
            </a:lvl5pPr>
            <a:lvl6pPr marL="2566401" indent="-233309" eaLnBrk="0" fontAlgn="base" hangingPunct="0">
              <a:spcBef>
                <a:spcPct val="30000"/>
              </a:spcBef>
              <a:spcAft>
                <a:spcPct val="0"/>
              </a:spcAft>
              <a:defRPr sz="1200">
                <a:solidFill>
                  <a:schemeClr val="tx1"/>
                </a:solidFill>
                <a:latin typeface="Calibri" charset="0"/>
              </a:defRPr>
            </a:lvl6pPr>
            <a:lvl7pPr marL="3033019" indent="-233309" eaLnBrk="0" fontAlgn="base" hangingPunct="0">
              <a:spcBef>
                <a:spcPct val="30000"/>
              </a:spcBef>
              <a:spcAft>
                <a:spcPct val="0"/>
              </a:spcAft>
              <a:defRPr sz="1200">
                <a:solidFill>
                  <a:schemeClr val="tx1"/>
                </a:solidFill>
                <a:latin typeface="Calibri" charset="0"/>
              </a:defRPr>
            </a:lvl7pPr>
            <a:lvl8pPr marL="3499637" indent="-233309" eaLnBrk="0" fontAlgn="base" hangingPunct="0">
              <a:spcBef>
                <a:spcPct val="30000"/>
              </a:spcBef>
              <a:spcAft>
                <a:spcPct val="0"/>
              </a:spcAft>
              <a:defRPr sz="1200">
                <a:solidFill>
                  <a:schemeClr val="tx1"/>
                </a:solidFill>
                <a:latin typeface="Calibri" charset="0"/>
              </a:defRPr>
            </a:lvl8pPr>
            <a:lvl9pPr marL="3966256" indent="-233309" eaLnBrk="0" fontAlgn="base" hangingPunct="0">
              <a:spcBef>
                <a:spcPct val="30000"/>
              </a:spcBef>
              <a:spcAft>
                <a:spcPct val="0"/>
              </a:spcAft>
              <a:defRPr sz="1200">
                <a:solidFill>
                  <a:schemeClr val="tx1"/>
                </a:solidFill>
                <a:latin typeface="Calibri" charset="0"/>
              </a:defRPr>
            </a:lvl9pPr>
          </a:lstStyle>
          <a:p>
            <a:pPr>
              <a:spcBef>
                <a:spcPct val="0"/>
              </a:spcBef>
            </a:pPr>
            <a:fld id="{EC4C5671-F592-8D48-A708-9ED1ED158624}" type="slidenum">
              <a:rPr lang="fr-FR" altLang="x-none"/>
              <a:pPr>
                <a:spcBef>
                  <a:spcPct val="0"/>
                </a:spcBef>
              </a:pPr>
              <a:t>25</a:t>
            </a:fld>
            <a:endParaRPr lang="fr-FR" altLang="x-none"/>
          </a:p>
        </p:txBody>
      </p:sp>
    </p:spTree>
    <p:extLst>
      <p:ext uri="{BB962C8B-B14F-4D97-AF65-F5344CB8AC3E}">
        <p14:creationId xmlns:p14="http://schemas.microsoft.com/office/powerpoint/2010/main" val="944423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51</a:t>
            </a:fld>
            <a:endParaRPr lang="en-US" dirty="0"/>
          </a:p>
        </p:txBody>
      </p:sp>
    </p:spTree>
    <p:extLst>
      <p:ext uri="{BB962C8B-B14F-4D97-AF65-F5344CB8AC3E}">
        <p14:creationId xmlns:p14="http://schemas.microsoft.com/office/powerpoint/2010/main" val="3794921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3</a:t>
            </a:fld>
            <a:endParaRPr lang="en-US" dirty="0"/>
          </a:p>
        </p:txBody>
      </p:sp>
    </p:spTree>
    <p:extLst>
      <p:ext uri="{BB962C8B-B14F-4D97-AF65-F5344CB8AC3E}">
        <p14:creationId xmlns:p14="http://schemas.microsoft.com/office/powerpoint/2010/main" val="2634282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53</a:t>
            </a:fld>
            <a:endParaRPr lang="en-US" dirty="0"/>
          </a:p>
        </p:txBody>
      </p:sp>
    </p:spTree>
    <p:extLst>
      <p:ext uri="{BB962C8B-B14F-4D97-AF65-F5344CB8AC3E}">
        <p14:creationId xmlns:p14="http://schemas.microsoft.com/office/powerpoint/2010/main" val="169595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dirty="0"/>
              <a:t/>
            </a:r>
            <a:br>
              <a:rPr lang="en-US" altLang="x-none" dirty="0"/>
            </a:br>
            <a:endParaRPr lang="en-US" altLang="en-US" dirty="0"/>
          </a:p>
        </p:txBody>
      </p:sp>
      <p:sp>
        <p:nvSpPr>
          <p:cNvPr id="4" name="Footer Placeholder 3"/>
          <p:cNvSpPr>
            <a:spLocks noGrp="1"/>
          </p:cNvSpPr>
          <p:nvPr>
            <p:ph type="ftr" sz="quarter" idx="4"/>
          </p:nvPr>
        </p:nvSpPr>
        <p:spPr/>
        <p:txBody>
          <a:bodyPr/>
          <a:lstStyle>
            <a:lvl1pPr>
              <a:defRPr>
                <a:solidFill>
                  <a:schemeClr val="tx1"/>
                </a:solidFill>
                <a:latin typeface="Franklin Gothic Book" charset="0"/>
                <a:ea typeface="Arial" charset="0"/>
                <a:cs typeface="Arial" charset="0"/>
              </a:defRPr>
            </a:lvl1pPr>
            <a:lvl2pPr marL="758255" indent="-291636">
              <a:defRPr>
                <a:solidFill>
                  <a:schemeClr val="tx1"/>
                </a:solidFill>
                <a:latin typeface="Franklin Gothic Book" charset="0"/>
                <a:ea typeface="Arial" charset="0"/>
                <a:cs typeface="Arial" charset="0"/>
              </a:defRPr>
            </a:lvl2pPr>
            <a:lvl3pPr marL="1166546" indent="-233309">
              <a:defRPr>
                <a:solidFill>
                  <a:schemeClr val="tx1"/>
                </a:solidFill>
                <a:latin typeface="Franklin Gothic Book" charset="0"/>
                <a:ea typeface="Arial" charset="0"/>
                <a:cs typeface="Arial" charset="0"/>
              </a:defRPr>
            </a:lvl3pPr>
            <a:lvl4pPr marL="1633164" indent="-233309">
              <a:defRPr>
                <a:solidFill>
                  <a:schemeClr val="tx1"/>
                </a:solidFill>
                <a:latin typeface="Franklin Gothic Book" charset="0"/>
                <a:ea typeface="Arial" charset="0"/>
                <a:cs typeface="Arial" charset="0"/>
              </a:defRPr>
            </a:lvl4pPr>
            <a:lvl5pPr marL="2099782" indent="-233309">
              <a:defRPr>
                <a:solidFill>
                  <a:schemeClr val="tx1"/>
                </a:solidFill>
                <a:latin typeface="Franklin Gothic Book" charset="0"/>
                <a:ea typeface="Arial" charset="0"/>
                <a:cs typeface="Arial" charset="0"/>
              </a:defRPr>
            </a:lvl5pPr>
            <a:lvl6pPr marL="2566401" indent="-233309" eaLnBrk="0" fontAlgn="base" hangingPunct="0">
              <a:spcBef>
                <a:spcPct val="0"/>
              </a:spcBef>
              <a:spcAft>
                <a:spcPct val="0"/>
              </a:spcAft>
              <a:defRPr>
                <a:solidFill>
                  <a:schemeClr val="tx1"/>
                </a:solidFill>
                <a:latin typeface="Franklin Gothic Book" charset="0"/>
                <a:ea typeface="Arial" charset="0"/>
                <a:cs typeface="Arial" charset="0"/>
              </a:defRPr>
            </a:lvl6pPr>
            <a:lvl7pPr marL="3033019" indent="-233309" eaLnBrk="0" fontAlgn="base" hangingPunct="0">
              <a:spcBef>
                <a:spcPct val="0"/>
              </a:spcBef>
              <a:spcAft>
                <a:spcPct val="0"/>
              </a:spcAft>
              <a:defRPr>
                <a:solidFill>
                  <a:schemeClr val="tx1"/>
                </a:solidFill>
                <a:latin typeface="Franklin Gothic Book" charset="0"/>
                <a:ea typeface="Arial" charset="0"/>
                <a:cs typeface="Arial" charset="0"/>
              </a:defRPr>
            </a:lvl7pPr>
            <a:lvl8pPr marL="3499637" indent="-233309" eaLnBrk="0" fontAlgn="base" hangingPunct="0">
              <a:spcBef>
                <a:spcPct val="0"/>
              </a:spcBef>
              <a:spcAft>
                <a:spcPct val="0"/>
              </a:spcAft>
              <a:defRPr>
                <a:solidFill>
                  <a:schemeClr val="tx1"/>
                </a:solidFill>
                <a:latin typeface="Franklin Gothic Book" charset="0"/>
                <a:ea typeface="Arial" charset="0"/>
                <a:cs typeface="Arial" charset="0"/>
              </a:defRPr>
            </a:lvl8pPr>
            <a:lvl9pPr marL="3966256" indent="-233309" eaLnBrk="0" fontAlgn="base" hangingPunct="0">
              <a:spcBef>
                <a:spcPct val="0"/>
              </a:spcBef>
              <a:spcAft>
                <a:spcPct val="0"/>
              </a:spcAft>
              <a:defRPr>
                <a:solidFill>
                  <a:schemeClr val="tx1"/>
                </a:solidFill>
                <a:latin typeface="Franklin Gothic Book" charset="0"/>
                <a:ea typeface="Arial" charset="0"/>
                <a:cs typeface="Arial" charset="0"/>
              </a:defRPr>
            </a:lvl9pPr>
          </a:lstStyle>
          <a:p>
            <a:endParaRPr lang="fr-FR" altLang="x-none">
              <a:latin typeface="Calibri" charset="0"/>
            </a:endParaRPr>
          </a:p>
        </p:txBody>
      </p:sp>
      <p:sp>
        <p:nvSpPr>
          <p:cNvPr id="2355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8255" indent="-291636">
              <a:spcBef>
                <a:spcPct val="30000"/>
              </a:spcBef>
              <a:defRPr sz="1200">
                <a:solidFill>
                  <a:schemeClr val="tx1"/>
                </a:solidFill>
                <a:latin typeface="Calibri" charset="0"/>
              </a:defRPr>
            </a:lvl2pPr>
            <a:lvl3pPr marL="1166546" indent="-233309">
              <a:spcBef>
                <a:spcPct val="30000"/>
              </a:spcBef>
              <a:defRPr sz="1200">
                <a:solidFill>
                  <a:schemeClr val="tx1"/>
                </a:solidFill>
                <a:latin typeface="Calibri" charset="0"/>
              </a:defRPr>
            </a:lvl3pPr>
            <a:lvl4pPr marL="1633164" indent="-233309">
              <a:spcBef>
                <a:spcPct val="30000"/>
              </a:spcBef>
              <a:defRPr sz="1200">
                <a:solidFill>
                  <a:schemeClr val="tx1"/>
                </a:solidFill>
                <a:latin typeface="Calibri" charset="0"/>
              </a:defRPr>
            </a:lvl4pPr>
            <a:lvl5pPr marL="2099782" indent="-233309">
              <a:spcBef>
                <a:spcPct val="30000"/>
              </a:spcBef>
              <a:defRPr sz="1200">
                <a:solidFill>
                  <a:schemeClr val="tx1"/>
                </a:solidFill>
                <a:latin typeface="Calibri" charset="0"/>
              </a:defRPr>
            </a:lvl5pPr>
            <a:lvl6pPr marL="2566401" indent="-233309" eaLnBrk="0" fontAlgn="base" hangingPunct="0">
              <a:spcBef>
                <a:spcPct val="30000"/>
              </a:spcBef>
              <a:spcAft>
                <a:spcPct val="0"/>
              </a:spcAft>
              <a:defRPr sz="1200">
                <a:solidFill>
                  <a:schemeClr val="tx1"/>
                </a:solidFill>
                <a:latin typeface="Calibri" charset="0"/>
              </a:defRPr>
            </a:lvl6pPr>
            <a:lvl7pPr marL="3033019" indent="-233309" eaLnBrk="0" fontAlgn="base" hangingPunct="0">
              <a:spcBef>
                <a:spcPct val="30000"/>
              </a:spcBef>
              <a:spcAft>
                <a:spcPct val="0"/>
              </a:spcAft>
              <a:defRPr sz="1200">
                <a:solidFill>
                  <a:schemeClr val="tx1"/>
                </a:solidFill>
                <a:latin typeface="Calibri" charset="0"/>
              </a:defRPr>
            </a:lvl7pPr>
            <a:lvl8pPr marL="3499637" indent="-233309" eaLnBrk="0" fontAlgn="base" hangingPunct="0">
              <a:spcBef>
                <a:spcPct val="30000"/>
              </a:spcBef>
              <a:spcAft>
                <a:spcPct val="0"/>
              </a:spcAft>
              <a:defRPr sz="1200">
                <a:solidFill>
                  <a:schemeClr val="tx1"/>
                </a:solidFill>
                <a:latin typeface="Calibri" charset="0"/>
              </a:defRPr>
            </a:lvl8pPr>
            <a:lvl9pPr marL="3966256" indent="-233309" eaLnBrk="0" fontAlgn="base" hangingPunct="0">
              <a:spcBef>
                <a:spcPct val="30000"/>
              </a:spcBef>
              <a:spcAft>
                <a:spcPct val="0"/>
              </a:spcAft>
              <a:defRPr sz="1200">
                <a:solidFill>
                  <a:schemeClr val="tx1"/>
                </a:solidFill>
                <a:latin typeface="Calibri" charset="0"/>
              </a:defRPr>
            </a:lvl9pPr>
          </a:lstStyle>
          <a:p>
            <a:pPr>
              <a:spcBef>
                <a:spcPct val="0"/>
              </a:spcBef>
            </a:pPr>
            <a:fld id="{59C40712-571F-CE4E-BE6E-8CF729545166}" type="slidenum">
              <a:rPr lang="fr-FR" altLang="x-none"/>
              <a:pPr>
                <a:spcBef>
                  <a:spcPct val="0"/>
                </a:spcBef>
              </a:pPr>
              <a:t>4</a:t>
            </a:fld>
            <a:endParaRPr lang="fr-FR" altLang="x-none"/>
          </a:p>
        </p:txBody>
      </p:sp>
    </p:spTree>
    <p:extLst>
      <p:ext uri="{BB962C8B-B14F-4D97-AF65-F5344CB8AC3E}">
        <p14:creationId xmlns:p14="http://schemas.microsoft.com/office/powerpoint/2010/main" val="178874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5</a:t>
            </a:fld>
            <a:endParaRPr lang="en-US" dirty="0"/>
          </a:p>
        </p:txBody>
      </p:sp>
    </p:spTree>
    <p:extLst>
      <p:ext uri="{BB962C8B-B14F-4D97-AF65-F5344CB8AC3E}">
        <p14:creationId xmlns:p14="http://schemas.microsoft.com/office/powerpoint/2010/main" val="4209914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lvl1pPr>
              <a:defRPr>
                <a:solidFill>
                  <a:schemeClr val="tx1"/>
                </a:solidFill>
                <a:latin typeface="Franklin Gothic Book" charset="0"/>
                <a:ea typeface="Arial" charset="0"/>
                <a:cs typeface="Arial" charset="0"/>
              </a:defRPr>
            </a:lvl1pPr>
            <a:lvl2pPr marL="758255" indent="-291636">
              <a:defRPr>
                <a:solidFill>
                  <a:schemeClr val="tx1"/>
                </a:solidFill>
                <a:latin typeface="Franklin Gothic Book" charset="0"/>
                <a:ea typeface="Arial" charset="0"/>
                <a:cs typeface="Arial" charset="0"/>
              </a:defRPr>
            </a:lvl2pPr>
            <a:lvl3pPr marL="1166546" indent="-233309">
              <a:defRPr>
                <a:solidFill>
                  <a:schemeClr val="tx1"/>
                </a:solidFill>
                <a:latin typeface="Franklin Gothic Book" charset="0"/>
                <a:ea typeface="Arial" charset="0"/>
                <a:cs typeface="Arial" charset="0"/>
              </a:defRPr>
            </a:lvl3pPr>
            <a:lvl4pPr marL="1633164" indent="-233309">
              <a:defRPr>
                <a:solidFill>
                  <a:schemeClr val="tx1"/>
                </a:solidFill>
                <a:latin typeface="Franklin Gothic Book" charset="0"/>
                <a:ea typeface="Arial" charset="0"/>
                <a:cs typeface="Arial" charset="0"/>
              </a:defRPr>
            </a:lvl4pPr>
            <a:lvl5pPr marL="2099782" indent="-233309">
              <a:defRPr>
                <a:solidFill>
                  <a:schemeClr val="tx1"/>
                </a:solidFill>
                <a:latin typeface="Franklin Gothic Book" charset="0"/>
                <a:ea typeface="Arial" charset="0"/>
                <a:cs typeface="Arial" charset="0"/>
              </a:defRPr>
            </a:lvl5pPr>
            <a:lvl6pPr marL="2566401" indent="-233309" eaLnBrk="0" fontAlgn="base" hangingPunct="0">
              <a:spcBef>
                <a:spcPct val="0"/>
              </a:spcBef>
              <a:spcAft>
                <a:spcPct val="0"/>
              </a:spcAft>
              <a:defRPr>
                <a:solidFill>
                  <a:schemeClr val="tx1"/>
                </a:solidFill>
                <a:latin typeface="Franklin Gothic Book" charset="0"/>
                <a:ea typeface="Arial" charset="0"/>
                <a:cs typeface="Arial" charset="0"/>
              </a:defRPr>
            </a:lvl6pPr>
            <a:lvl7pPr marL="3033019" indent="-233309" eaLnBrk="0" fontAlgn="base" hangingPunct="0">
              <a:spcBef>
                <a:spcPct val="0"/>
              </a:spcBef>
              <a:spcAft>
                <a:spcPct val="0"/>
              </a:spcAft>
              <a:defRPr>
                <a:solidFill>
                  <a:schemeClr val="tx1"/>
                </a:solidFill>
                <a:latin typeface="Franklin Gothic Book" charset="0"/>
                <a:ea typeface="Arial" charset="0"/>
                <a:cs typeface="Arial" charset="0"/>
              </a:defRPr>
            </a:lvl7pPr>
            <a:lvl8pPr marL="3499637" indent="-233309" eaLnBrk="0" fontAlgn="base" hangingPunct="0">
              <a:spcBef>
                <a:spcPct val="0"/>
              </a:spcBef>
              <a:spcAft>
                <a:spcPct val="0"/>
              </a:spcAft>
              <a:defRPr>
                <a:solidFill>
                  <a:schemeClr val="tx1"/>
                </a:solidFill>
                <a:latin typeface="Franklin Gothic Book" charset="0"/>
                <a:ea typeface="Arial" charset="0"/>
                <a:cs typeface="Arial" charset="0"/>
              </a:defRPr>
            </a:lvl8pPr>
            <a:lvl9pPr marL="3966256" indent="-233309" eaLnBrk="0" fontAlgn="base" hangingPunct="0">
              <a:spcBef>
                <a:spcPct val="0"/>
              </a:spcBef>
              <a:spcAft>
                <a:spcPct val="0"/>
              </a:spcAft>
              <a:defRPr>
                <a:solidFill>
                  <a:schemeClr val="tx1"/>
                </a:solidFill>
                <a:latin typeface="Franklin Gothic Book" charset="0"/>
                <a:ea typeface="Arial" charset="0"/>
                <a:cs typeface="Arial" charset="0"/>
              </a:defRPr>
            </a:lvl9pPr>
          </a:lstStyle>
          <a:p>
            <a:endParaRPr lang="fr-FR" altLang="x-none">
              <a:latin typeface="Calibri" charset="0"/>
            </a:endParaRPr>
          </a:p>
        </p:txBody>
      </p:sp>
      <p:sp>
        <p:nvSpPr>
          <p:cNvPr id="2355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8255" indent="-291636">
              <a:spcBef>
                <a:spcPct val="30000"/>
              </a:spcBef>
              <a:defRPr sz="1200">
                <a:solidFill>
                  <a:schemeClr val="tx1"/>
                </a:solidFill>
                <a:latin typeface="Calibri" charset="0"/>
              </a:defRPr>
            </a:lvl2pPr>
            <a:lvl3pPr marL="1166546" indent="-233309">
              <a:spcBef>
                <a:spcPct val="30000"/>
              </a:spcBef>
              <a:defRPr sz="1200">
                <a:solidFill>
                  <a:schemeClr val="tx1"/>
                </a:solidFill>
                <a:latin typeface="Calibri" charset="0"/>
              </a:defRPr>
            </a:lvl3pPr>
            <a:lvl4pPr marL="1633164" indent="-233309">
              <a:spcBef>
                <a:spcPct val="30000"/>
              </a:spcBef>
              <a:defRPr sz="1200">
                <a:solidFill>
                  <a:schemeClr val="tx1"/>
                </a:solidFill>
                <a:latin typeface="Calibri" charset="0"/>
              </a:defRPr>
            </a:lvl4pPr>
            <a:lvl5pPr marL="2099782" indent="-233309">
              <a:spcBef>
                <a:spcPct val="30000"/>
              </a:spcBef>
              <a:defRPr sz="1200">
                <a:solidFill>
                  <a:schemeClr val="tx1"/>
                </a:solidFill>
                <a:latin typeface="Calibri" charset="0"/>
              </a:defRPr>
            </a:lvl5pPr>
            <a:lvl6pPr marL="2566401" indent="-233309" eaLnBrk="0" fontAlgn="base" hangingPunct="0">
              <a:spcBef>
                <a:spcPct val="30000"/>
              </a:spcBef>
              <a:spcAft>
                <a:spcPct val="0"/>
              </a:spcAft>
              <a:defRPr sz="1200">
                <a:solidFill>
                  <a:schemeClr val="tx1"/>
                </a:solidFill>
                <a:latin typeface="Calibri" charset="0"/>
              </a:defRPr>
            </a:lvl6pPr>
            <a:lvl7pPr marL="3033019" indent="-233309" eaLnBrk="0" fontAlgn="base" hangingPunct="0">
              <a:spcBef>
                <a:spcPct val="30000"/>
              </a:spcBef>
              <a:spcAft>
                <a:spcPct val="0"/>
              </a:spcAft>
              <a:defRPr sz="1200">
                <a:solidFill>
                  <a:schemeClr val="tx1"/>
                </a:solidFill>
                <a:latin typeface="Calibri" charset="0"/>
              </a:defRPr>
            </a:lvl7pPr>
            <a:lvl8pPr marL="3499637" indent="-233309" eaLnBrk="0" fontAlgn="base" hangingPunct="0">
              <a:spcBef>
                <a:spcPct val="30000"/>
              </a:spcBef>
              <a:spcAft>
                <a:spcPct val="0"/>
              </a:spcAft>
              <a:defRPr sz="1200">
                <a:solidFill>
                  <a:schemeClr val="tx1"/>
                </a:solidFill>
                <a:latin typeface="Calibri" charset="0"/>
              </a:defRPr>
            </a:lvl8pPr>
            <a:lvl9pPr marL="3966256" indent="-233309" eaLnBrk="0" fontAlgn="base" hangingPunct="0">
              <a:spcBef>
                <a:spcPct val="30000"/>
              </a:spcBef>
              <a:spcAft>
                <a:spcPct val="0"/>
              </a:spcAft>
              <a:defRPr sz="1200">
                <a:solidFill>
                  <a:schemeClr val="tx1"/>
                </a:solidFill>
                <a:latin typeface="Calibri" charset="0"/>
              </a:defRPr>
            </a:lvl9pPr>
          </a:lstStyle>
          <a:p>
            <a:pPr>
              <a:spcBef>
                <a:spcPct val="0"/>
              </a:spcBef>
            </a:pPr>
            <a:fld id="{59C40712-571F-CE4E-BE6E-8CF729545166}" type="slidenum">
              <a:rPr lang="fr-FR" altLang="x-none"/>
              <a:pPr>
                <a:spcBef>
                  <a:spcPct val="0"/>
                </a:spcBef>
              </a:pPr>
              <a:t>6</a:t>
            </a:fld>
            <a:endParaRPr lang="fr-FR" altLang="x-none"/>
          </a:p>
        </p:txBody>
      </p:sp>
    </p:spTree>
    <p:extLst>
      <p:ext uri="{BB962C8B-B14F-4D97-AF65-F5344CB8AC3E}">
        <p14:creationId xmlns:p14="http://schemas.microsoft.com/office/powerpoint/2010/main" val="1788749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8</a:t>
            </a:fld>
            <a:endParaRPr lang="en-US" dirty="0"/>
          </a:p>
        </p:txBody>
      </p:sp>
    </p:spTree>
    <p:extLst>
      <p:ext uri="{BB962C8B-B14F-4D97-AF65-F5344CB8AC3E}">
        <p14:creationId xmlns:p14="http://schemas.microsoft.com/office/powerpoint/2010/main" val="1386375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Shape 32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8" tIns="93308" rIns="93308" bIns="93308"/>
          <a:lstStyle/>
          <a:p>
            <a:pPr>
              <a:lnSpc>
                <a:spcPct val="115000"/>
              </a:lnSpc>
              <a:spcBef>
                <a:spcPct val="0"/>
              </a:spcBef>
            </a:pPr>
            <a:endParaRPr lang="en-US" altLang="en-US" dirty="0"/>
          </a:p>
        </p:txBody>
      </p:sp>
      <p:sp>
        <p:nvSpPr>
          <p:cNvPr id="69635" name="Shape 32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87803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9"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charset="0"/>
                <a:ea typeface="Arial" charset="0"/>
                <a:cs typeface="Arial" charset="0"/>
              </a:defRPr>
            </a:lvl1pPr>
            <a:lvl2pPr marL="757238" indent="-290513">
              <a:defRPr>
                <a:solidFill>
                  <a:schemeClr val="tx1"/>
                </a:solidFill>
                <a:latin typeface="Franklin Gothic Book" charset="0"/>
                <a:ea typeface="Arial" charset="0"/>
                <a:cs typeface="Arial" charset="0"/>
              </a:defRPr>
            </a:lvl2pPr>
            <a:lvl3pPr marL="1165225" indent="-231775">
              <a:defRPr>
                <a:solidFill>
                  <a:schemeClr val="tx1"/>
                </a:solidFill>
                <a:latin typeface="Franklin Gothic Book" charset="0"/>
                <a:ea typeface="Arial" charset="0"/>
                <a:cs typeface="Arial" charset="0"/>
              </a:defRPr>
            </a:lvl3pPr>
            <a:lvl4pPr marL="1631950" indent="-231775">
              <a:defRPr>
                <a:solidFill>
                  <a:schemeClr val="tx1"/>
                </a:solidFill>
                <a:latin typeface="Franklin Gothic Book" charset="0"/>
                <a:ea typeface="Arial" charset="0"/>
                <a:cs typeface="Arial" charset="0"/>
              </a:defRPr>
            </a:lvl4pPr>
            <a:lvl5pPr marL="2098675" indent="-231775">
              <a:defRPr>
                <a:solidFill>
                  <a:schemeClr val="tx1"/>
                </a:solidFill>
                <a:latin typeface="Franklin Gothic Book" charset="0"/>
                <a:ea typeface="Arial" charset="0"/>
                <a:cs typeface="Arial" charset="0"/>
              </a:defRPr>
            </a:lvl5pPr>
            <a:lvl6pPr marL="2555875" indent="-231775" eaLnBrk="0" fontAlgn="base" hangingPunct="0">
              <a:spcBef>
                <a:spcPct val="0"/>
              </a:spcBef>
              <a:spcAft>
                <a:spcPct val="0"/>
              </a:spcAft>
              <a:defRPr>
                <a:solidFill>
                  <a:schemeClr val="tx1"/>
                </a:solidFill>
                <a:latin typeface="Franklin Gothic Book" charset="0"/>
                <a:ea typeface="Arial" charset="0"/>
                <a:cs typeface="Arial" charset="0"/>
              </a:defRPr>
            </a:lvl6pPr>
            <a:lvl7pPr marL="3013075" indent="-231775" eaLnBrk="0" fontAlgn="base" hangingPunct="0">
              <a:spcBef>
                <a:spcPct val="0"/>
              </a:spcBef>
              <a:spcAft>
                <a:spcPct val="0"/>
              </a:spcAft>
              <a:defRPr>
                <a:solidFill>
                  <a:schemeClr val="tx1"/>
                </a:solidFill>
                <a:latin typeface="Franklin Gothic Book" charset="0"/>
                <a:ea typeface="Arial" charset="0"/>
                <a:cs typeface="Arial" charset="0"/>
              </a:defRPr>
            </a:lvl7pPr>
            <a:lvl8pPr marL="3470275" indent="-231775" eaLnBrk="0" fontAlgn="base" hangingPunct="0">
              <a:spcBef>
                <a:spcPct val="0"/>
              </a:spcBef>
              <a:spcAft>
                <a:spcPct val="0"/>
              </a:spcAft>
              <a:defRPr>
                <a:solidFill>
                  <a:schemeClr val="tx1"/>
                </a:solidFill>
                <a:latin typeface="Franklin Gothic Book" charset="0"/>
                <a:ea typeface="Arial" charset="0"/>
                <a:cs typeface="Arial" charset="0"/>
              </a:defRPr>
            </a:lvl8pPr>
            <a:lvl9pPr marL="3927475" indent="-231775" eaLnBrk="0" fontAlgn="base" hangingPunct="0">
              <a:spcBef>
                <a:spcPct val="0"/>
              </a:spcBef>
              <a:spcAft>
                <a:spcPct val="0"/>
              </a:spcAft>
              <a:defRPr>
                <a:solidFill>
                  <a:schemeClr val="tx1"/>
                </a:solidFill>
                <a:latin typeface="Franklin Gothic Book" charset="0"/>
                <a:ea typeface="Arial" charset="0"/>
                <a:cs typeface="Arial" charset="0"/>
              </a:defRPr>
            </a:lvl9pPr>
          </a:lstStyle>
          <a:p>
            <a:endParaRPr lang="fr-FR" altLang="en-US">
              <a:latin typeface="Calibri" charset="0"/>
            </a:endParaRPr>
          </a:p>
        </p:txBody>
      </p:sp>
      <p:sp>
        <p:nvSpPr>
          <p:cNvPr id="3482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238" indent="-290513">
              <a:spcBef>
                <a:spcPct val="30000"/>
              </a:spcBef>
              <a:defRPr sz="1200">
                <a:solidFill>
                  <a:schemeClr val="tx1"/>
                </a:solidFill>
                <a:latin typeface="Calibri" charset="0"/>
              </a:defRPr>
            </a:lvl2pPr>
            <a:lvl3pPr marL="1165225" indent="-231775">
              <a:spcBef>
                <a:spcPct val="30000"/>
              </a:spcBef>
              <a:defRPr sz="1200">
                <a:solidFill>
                  <a:schemeClr val="tx1"/>
                </a:solidFill>
                <a:latin typeface="Calibri" charset="0"/>
              </a:defRPr>
            </a:lvl3pPr>
            <a:lvl4pPr marL="1631950" indent="-231775">
              <a:spcBef>
                <a:spcPct val="30000"/>
              </a:spcBef>
              <a:defRPr sz="1200">
                <a:solidFill>
                  <a:schemeClr val="tx1"/>
                </a:solidFill>
                <a:latin typeface="Calibri" charset="0"/>
              </a:defRPr>
            </a:lvl4pPr>
            <a:lvl5pPr marL="2098675" indent="-231775">
              <a:spcBef>
                <a:spcPct val="30000"/>
              </a:spcBef>
              <a:defRPr sz="1200">
                <a:solidFill>
                  <a:schemeClr val="tx1"/>
                </a:solidFill>
                <a:latin typeface="Calibri" charset="0"/>
              </a:defRPr>
            </a:lvl5pPr>
            <a:lvl6pPr marL="2555875" indent="-231775" eaLnBrk="0" fontAlgn="base" hangingPunct="0">
              <a:spcBef>
                <a:spcPct val="30000"/>
              </a:spcBef>
              <a:spcAft>
                <a:spcPct val="0"/>
              </a:spcAft>
              <a:defRPr sz="1200">
                <a:solidFill>
                  <a:schemeClr val="tx1"/>
                </a:solidFill>
                <a:latin typeface="Calibri" charset="0"/>
              </a:defRPr>
            </a:lvl6pPr>
            <a:lvl7pPr marL="3013075" indent="-231775" eaLnBrk="0" fontAlgn="base" hangingPunct="0">
              <a:spcBef>
                <a:spcPct val="30000"/>
              </a:spcBef>
              <a:spcAft>
                <a:spcPct val="0"/>
              </a:spcAft>
              <a:defRPr sz="1200">
                <a:solidFill>
                  <a:schemeClr val="tx1"/>
                </a:solidFill>
                <a:latin typeface="Calibri" charset="0"/>
              </a:defRPr>
            </a:lvl7pPr>
            <a:lvl8pPr marL="3470275" indent="-231775" eaLnBrk="0" fontAlgn="base" hangingPunct="0">
              <a:spcBef>
                <a:spcPct val="30000"/>
              </a:spcBef>
              <a:spcAft>
                <a:spcPct val="0"/>
              </a:spcAft>
              <a:defRPr sz="1200">
                <a:solidFill>
                  <a:schemeClr val="tx1"/>
                </a:solidFill>
                <a:latin typeface="Calibri" charset="0"/>
              </a:defRPr>
            </a:lvl8pPr>
            <a:lvl9pPr marL="3927475" indent="-231775" eaLnBrk="0" fontAlgn="base" hangingPunct="0">
              <a:spcBef>
                <a:spcPct val="30000"/>
              </a:spcBef>
              <a:spcAft>
                <a:spcPct val="0"/>
              </a:spcAft>
              <a:defRPr sz="1200">
                <a:solidFill>
                  <a:schemeClr val="tx1"/>
                </a:solidFill>
                <a:latin typeface="Calibri" charset="0"/>
              </a:defRPr>
            </a:lvl9pPr>
          </a:lstStyle>
          <a:p>
            <a:pPr>
              <a:spcBef>
                <a:spcPct val="0"/>
              </a:spcBef>
            </a:pPr>
            <a:fld id="{EF0D9A0C-2DE8-174F-AF42-350D8A11ECCC}" type="slidenum">
              <a:rPr lang="fr-FR" altLang="en-US"/>
              <a:pPr>
                <a:spcBef>
                  <a:spcPct val="0"/>
                </a:spcBef>
              </a:pPr>
              <a:t>10</a:t>
            </a:fld>
            <a:endParaRPr lang="fr-FR" altLang="en-US"/>
          </a:p>
        </p:txBody>
      </p:sp>
    </p:spTree>
    <p:extLst>
      <p:ext uri="{BB962C8B-B14F-4D97-AF65-F5344CB8AC3E}">
        <p14:creationId xmlns:p14="http://schemas.microsoft.com/office/powerpoint/2010/main" val="448747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eaLnBrk="1" hangingPunct="1">
              <a:buFontTx/>
              <a:buChar char="•"/>
            </a:pPr>
            <a:endParaRPr lang="en-US" altLang="en-US"/>
          </a:p>
        </p:txBody>
      </p:sp>
      <p:sp>
        <p:nvSpPr>
          <p:cNvPr id="5120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charset="0"/>
                <a:ea typeface="Arial" charset="0"/>
                <a:cs typeface="Arial" charset="0"/>
              </a:defRPr>
            </a:lvl1pPr>
            <a:lvl2pPr marL="757238" indent="-290513">
              <a:defRPr>
                <a:solidFill>
                  <a:schemeClr val="tx1"/>
                </a:solidFill>
                <a:latin typeface="Franklin Gothic Book" charset="0"/>
                <a:ea typeface="Arial" charset="0"/>
                <a:cs typeface="Arial" charset="0"/>
              </a:defRPr>
            </a:lvl2pPr>
            <a:lvl3pPr marL="1165225" indent="-231775">
              <a:defRPr>
                <a:solidFill>
                  <a:schemeClr val="tx1"/>
                </a:solidFill>
                <a:latin typeface="Franklin Gothic Book" charset="0"/>
                <a:ea typeface="Arial" charset="0"/>
                <a:cs typeface="Arial" charset="0"/>
              </a:defRPr>
            </a:lvl3pPr>
            <a:lvl4pPr marL="1631950" indent="-231775">
              <a:defRPr>
                <a:solidFill>
                  <a:schemeClr val="tx1"/>
                </a:solidFill>
                <a:latin typeface="Franklin Gothic Book" charset="0"/>
                <a:ea typeface="Arial" charset="0"/>
                <a:cs typeface="Arial" charset="0"/>
              </a:defRPr>
            </a:lvl4pPr>
            <a:lvl5pPr marL="2098675" indent="-231775">
              <a:defRPr>
                <a:solidFill>
                  <a:schemeClr val="tx1"/>
                </a:solidFill>
                <a:latin typeface="Franklin Gothic Book" charset="0"/>
                <a:ea typeface="Arial" charset="0"/>
                <a:cs typeface="Arial" charset="0"/>
              </a:defRPr>
            </a:lvl5pPr>
            <a:lvl6pPr marL="2555875" indent="-231775" eaLnBrk="0" fontAlgn="base" hangingPunct="0">
              <a:spcBef>
                <a:spcPct val="0"/>
              </a:spcBef>
              <a:spcAft>
                <a:spcPct val="0"/>
              </a:spcAft>
              <a:defRPr>
                <a:solidFill>
                  <a:schemeClr val="tx1"/>
                </a:solidFill>
                <a:latin typeface="Franklin Gothic Book" charset="0"/>
                <a:ea typeface="Arial" charset="0"/>
                <a:cs typeface="Arial" charset="0"/>
              </a:defRPr>
            </a:lvl6pPr>
            <a:lvl7pPr marL="3013075" indent="-231775" eaLnBrk="0" fontAlgn="base" hangingPunct="0">
              <a:spcBef>
                <a:spcPct val="0"/>
              </a:spcBef>
              <a:spcAft>
                <a:spcPct val="0"/>
              </a:spcAft>
              <a:defRPr>
                <a:solidFill>
                  <a:schemeClr val="tx1"/>
                </a:solidFill>
                <a:latin typeface="Franklin Gothic Book" charset="0"/>
                <a:ea typeface="Arial" charset="0"/>
                <a:cs typeface="Arial" charset="0"/>
              </a:defRPr>
            </a:lvl7pPr>
            <a:lvl8pPr marL="3470275" indent="-231775" eaLnBrk="0" fontAlgn="base" hangingPunct="0">
              <a:spcBef>
                <a:spcPct val="0"/>
              </a:spcBef>
              <a:spcAft>
                <a:spcPct val="0"/>
              </a:spcAft>
              <a:defRPr>
                <a:solidFill>
                  <a:schemeClr val="tx1"/>
                </a:solidFill>
                <a:latin typeface="Franklin Gothic Book" charset="0"/>
                <a:ea typeface="Arial" charset="0"/>
                <a:cs typeface="Arial" charset="0"/>
              </a:defRPr>
            </a:lvl8pPr>
            <a:lvl9pPr marL="3927475" indent="-231775" eaLnBrk="0" fontAlgn="base" hangingPunct="0">
              <a:spcBef>
                <a:spcPct val="0"/>
              </a:spcBef>
              <a:spcAft>
                <a:spcPct val="0"/>
              </a:spcAft>
              <a:defRPr>
                <a:solidFill>
                  <a:schemeClr val="tx1"/>
                </a:solidFill>
                <a:latin typeface="Franklin Gothic Book" charset="0"/>
                <a:ea typeface="Arial" charset="0"/>
                <a:cs typeface="Arial" charset="0"/>
              </a:defRPr>
            </a:lvl9pPr>
          </a:lstStyle>
          <a:p>
            <a:endParaRPr lang="fr-FR" altLang="en-US">
              <a:latin typeface="Calibri" charset="0"/>
            </a:endParaRPr>
          </a:p>
        </p:txBody>
      </p:sp>
      <p:sp>
        <p:nvSpPr>
          <p:cNvPr id="5120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238" indent="-290513">
              <a:spcBef>
                <a:spcPct val="30000"/>
              </a:spcBef>
              <a:defRPr sz="1200">
                <a:solidFill>
                  <a:schemeClr val="tx1"/>
                </a:solidFill>
                <a:latin typeface="Calibri" charset="0"/>
              </a:defRPr>
            </a:lvl2pPr>
            <a:lvl3pPr marL="1165225" indent="-231775">
              <a:spcBef>
                <a:spcPct val="30000"/>
              </a:spcBef>
              <a:defRPr sz="1200">
                <a:solidFill>
                  <a:schemeClr val="tx1"/>
                </a:solidFill>
                <a:latin typeface="Calibri" charset="0"/>
              </a:defRPr>
            </a:lvl3pPr>
            <a:lvl4pPr marL="1631950" indent="-231775">
              <a:spcBef>
                <a:spcPct val="30000"/>
              </a:spcBef>
              <a:defRPr sz="1200">
                <a:solidFill>
                  <a:schemeClr val="tx1"/>
                </a:solidFill>
                <a:latin typeface="Calibri" charset="0"/>
              </a:defRPr>
            </a:lvl4pPr>
            <a:lvl5pPr marL="2098675" indent="-231775">
              <a:spcBef>
                <a:spcPct val="30000"/>
              </a:spcBef>
              <a:defRPr sz="1200">
                <a:solidFill>
                  <a:schemeClr val="tx1"/>
                </a:solidFill>
                <a:latin typeface="Calibri" charset="0"/>
              </a:defRPr>
            </a:lvl5pPr>
            <a:lvl6pPr marL="2555875" indent="-231775" eaLnBrk="0" fontAlgn="base" hangingPunct="0">
              <a:spcBef>
                <a:spcPct val="30000"/>
              </a:spcBef>
              <a:spcAft>
                <a:spcPct val="0"/>
              </a:spcAft>
              <a:defRPr sz="1200">
                <a:solidFill>
                  <a:schemeClr val="tx1"/>
                </a:solidFill>
                <a:latin typeface="Calibri" charset="0"/>
              </a:defRPr>
            </a:lvl6pPr>
            <a:lvl7pPr marL="3013075" indent="-231775" eaLnBrk="0" fontAlgn="base" hangingPunct="0">
              <a:spcBef>
                <a:spcPct val="30000"/>
              </a:spcBef>
              <a:spcAft>
                <a:spcPct val="0"/>
              </a:spcAft>
              <a:defRPr sz="1200">
                <a:solidFill>
                  <a:schemeClr val="tx1"/>
                </a:solidFill>
                <a:latin typeface="Calibri" charset="0"/>
              </a:defRPr>
            </a:lvl7pPr>
            <a:lvl8pPr marL="3470275" indent="-231775" eaLnBrk="0" fontAlgn="base" hangingPunct="0">
              <a:spcBef>
                <a:spcPct val="30000"/>
              </a:spcBef>
              <a:spcAft>
                <a:spcPct val="0"/>
              </a:spcAft>
              <a:defRPr sz="1200">
                <a:solidFill>
                  <a:schemeClr val="tx1"/>
                </a:solidFill>
                <a:latin typeface="Calibri" charset="0"/>
              </a:defRPr>
            </a:lvl8pPr>
            <a:lvl9pPr marL="3927475" indent="-231775" eaLnBrk="0" fontAlgn="base" hangingPunct="0">
              <a:spcBef>
                <a:spcPct val="30000"/>
              </a:spcBef>
              <a:spcAft>
                <a:spcPct val="0"/>
              </a:spcAft>
              <a:defRPr sz="1200">
                <a:solidFill>
                  <a:schemeClr val="tx1"/>
                </a:solidFill>
                <a:latin typeface="Calibri" charset="0"/>
              </a:defRPr>
            </a:lvl9pPr>
          </a:lstStyle>
          <a:p>
            <a:pPr>
              <a:spcBef>
                <a:spcPct val="0"/>
              </a:spcBef>
            </a:pPr>
            <a:fld id="{9DCCC5B2-2323-D247-B549-7F6A987FEFA0}" type="slidenum">
              <a:rPr lang="fr-FR" altLang="en-US"/>
              <a:pPr>
                <a:spcBef>
                  <a:spcPct val="0"/>
                </a:spcBef>
              </a:pPr>
              <a:t>11</a:t>
            </a:fld>
            <a:endParaRPr lang="fr-FR" altLang="en-US"/>
          </a:p>
        </p:txBody>
      </p:sp>
    </p:spTree>
    <p:extLst>
      <p:ext uri="{BB962C8B-B14F-4D97-AF65-F5344CB8AC3E}">
        <p14:creationId xmlns:p14="http://schemas.microsoft.com/office/powerpoint/2010/main" val="87779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799" y="2948751"/>
            <a:ext cx="7829551" cy="565771"/>
          </a:xfrm>
        </p:spPr>
        <p:txBody>
          <a:bodyPr lIns="91440" tIns="91440" rIns="91440" bIns="91440" anchor="ctr" anchorCtr="0">
            <a:normAutofit/>
          </a:bodyPr>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Placeholder 1"/>
          <p:cNvSpPr>
            <a:spLocks noGrp="1"/>
          </p:cNvSpPr>
          <p:nvPr>
            <p:ph type="title" hasCustomPrompt="1"/>
          </p:nvPr>
        </p:nvSpPr>
        <p:spPr>
          <a:xfrm>
            <a:off x="628650" y="851526"/>
            <a:ext cx="7886700" cy="1325563"/>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133593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2476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365125"/>
            <a:ext cx="5800725" cy="5811838"/>
          </a:xfr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txBox="1">
            <a:spLocks/>
          </p:cNvSpPr>
          <p:nvPr userDrawn="1"/>
        </p:nvSpPr>
        <p:spPr>
          <a:xfrm rot="5400000">
            <a:off x="4649152" y="2261777"/>
            <a:ext cx="5760720" cy="197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Helvetica" charset="0"/>
                <a:cs typeface="Helvetica" charset="0"/>
              </a:defRPr>
            </a:lvl1pPr>
          </a:lstStyle>
          <a:p>
            <a:r>
              <a:rPr lang="en-US" dirty="0">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155789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1596" y="1859305"/>
            <a:ext cx="7883754" cy="1655762"/>
          </a:xfrm>
          <a:prstGeom prst="rect">
            <a:avLst/>
          </a:prstGeom>
        </p:spPr>
        <p:txBody>
          <a:bodyPr lIns="91440" tIns="91440" rIns="91440" bIns="91440"/>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45057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41226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12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normAutofit/>
          </a:bodyPr>
          <a:lstStyle>
            <a:lvl1pPr marL="0" indent="0">
              <a:buNone/>
              <a:defRPr sz="2400">
                <a:solidFill>
                  <a:schemeClr val="tx1">
                    <a:tint val="75000"/>
                  </a:schemeClr>
                </a:solidFill>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Title Placeholder 1"/>
          <p:cNvSpPr txBox="1">
            <a:spLocks/>
          </p:cNvSpPr>
          <p:nvPr userDrawn="1"/>
        </p:nvSpPr>
        <p:spPr>
          <a:xfrm>
            <a:off x="628650" y="1361822"/>
            <a:ext cx="7886700" cy="289928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1034949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654887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a:prstGeom prst="rect">
            <a:avLst/>
          </a:prstGeom>
        </p:spPr>
        <p:txBody>
          <a:bodyPr anchor="b" anchorCtr="0"/>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nchorCtr="0"/>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529195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392035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54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atin typeface="Franklin Gothic Book" panose="020B0503020102020204" pitchFamily="34" charset="0"/>
                <a:ea typeface="Franklin Gothic Book" panose="020B0503020102020204" pitchFamily="34" charset="0"/>
                <a:cs typeface="Franklin Gothic Book" charset="0"/>
              </a:defRPr>
            </a:lvl1pPr>
            <a:lvl2pPr>
              <a:defRPr sz="2800">
                <a:latin typeface="Franklin Gothic Book" panose="020B0503020102020204" pitchFamily="34" charset="0"/>
                <a:ea typeface="Franklin Gothic Book" panose="020B0503020102020204" pitchFamily="34" charset="0"/>
                <a:cs typeface="Franklin Gothic Book" charset="0"/>
              </a:defRPr>
            </a:lvl2pPr>
            <a:lvl3pPr>
              <a:defRPr sz="2400">
                <a:latin typeface="Franklin Gothic Book" panose="020B0503020102020204" pitchFamily="34" charset="0"/>
                <a:ea typeface="Franklin Gothic Book" panose="020B0503020102020204" pitchFamily="34" charset="0"/>
                <a:cs typeface="Franklin Gothic Book" charset="0"/>
              </a:defRPr>
            </a:lvl3pPr>
            <a:lvl4pPr>
              <a:defRPr sz="2000">
                <a:latin typeface="Franklin Gothic Book" panose="020B0503020102020204" pitchFamily="34" charset="0"/>
                <a:ea typeface="Franklin Gothic Book" panose="020B0503020102020204" pitchFamily="34" charset="0"/>
                <a:cs typeface="Franklin Gothic Book" charset="0"/>
              </a:defRPr>
            </a:lvl4pPr>
            <a:lvl5pPr>
              <a:defRPr sz="2000">
                <a:latin typeface="Franklin Gothic Book" panose="020B0503020102020204" pitchFamily="34" charset="0"/>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8775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97073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atin typeface="Franklin Gothic Book" panose="020B0503020102020204" pitchFamily="34" charset="0"/>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889023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494613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726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247802"/>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Placeholder 1"/>
          <p:cNvSpPr txBox="1">
            <a:spLocks/>
          </p:cNvSpPr>
          <p:nvPr userDrawn="1"/>
        </p:nvSpPr>
        <p:spPr>
          <a:xfrm>
            <a:off x="1143000" y="676656"/>
            <a:ext cx="6931152" cy="134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1455590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8298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806961"/>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Title Placeholder 1"/>
          <p:cNvSpPr txBox="1">
            <a:spLocks/>
          </p:cNvSpPr>
          <p:nvPr userDrawn="1"/>
        </p:nvSpPr>
        <p:spPr>
          <a:xfrm>
            <a:off x="656082" y="13343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70636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normAutofit/>
          </a:bodyPr>
          <a:lstStyle>
            <a:lvl1pPr>
              <a:defRPr>
                <a:latin typeface="Franklin Gothic Book" panose="020B0503020102020204" pitchFamily="34" charset="0"/>
              </a:defRPr>
            </a:lvl1pPr>
          </a:lstStyle>
          <a:p>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normAutofit/>
          </a:bodyPr>
          <a:lstStyle>
            <a:lvl1pPr>
              <a:defRPr>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normAutofit/>
          </a:bodyPr>
          <a:lstStyle>
            <a:lvl1pPr>
              <a:defRPr>
                <a:latin typeface="Franklin Gothic Book" panose="020B0503020102020204" pitchFamily="34" charset="0"/>
              </a:defRPr>
            </a:lvl1pPr>
          </a:lstStyle>
          <a:p>
            <a:fld id="{718CA319-5C67-3148-B62C-5A45C0B0E9F6}" type="slidenum">
              <a:rPr lang="en-US" smtClean="0"/>
              <a:pPr/>
              <a:t>‹#›</a:t>
            </a:fld>
            <a:endParaRPr lang="en-US" dirty="0"/>
          </a:p>
        </p:txBody>
      </p:sp>
      <p:sp>
        <p:nvSpPr>
          <p:cNvPr id="8" name="Title Placeholder 1"/>
          <p:cNvSpPr txBox="1">
            <a:spLocks/>
          </p:cNvSpPr>
          <p:nvPr userDrawn="1"/>
        </p:nvSpPr>
        <p:spPr>
          <a:xfrm>
            <a:off x="656082" y="47485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136495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505075"/>
            <a:ext cx="3868737" cy="31086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1086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txBox="1">
            <a:spLocks/>
          </p:cNvSpPr>
          <p:nvPr userDrawn="1"/>
        </p:nvSpPr>
        <p:spPr>
          <a:xfrm>
            <a:off x="628650" y="337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1472576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txBox="1">
            <a:spLocks/>
          </p:cNvSpPr>
          <p:nvPr userDrawn="1"/>
        </p:nvSpPr>
        <p:spPr>
          <a:xfrm>
            <a:off x="656082"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a:latin typeface="Franklin Gothic Book" panose="020B0503020102020204" pitchFamily="34" charset="0"/>
              </a:rPr>
              <a:t>CLICK TO EDIT MASTER TITLE STYLE</a:t>
            </a:r>
          </a:p>
        </p:txBody>
      </p:sp>
    </p:spTree>
    <p:extLst>
      <p:ext uri="{BB962C8B-B14F-4D97-AF65-F5344CB8AC3E}">
        <p14:creationId xmlns:p14="http://schemas.microsoft.com/office/powerpoint/2010/main" val="402903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202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555255"/>
            <a:ext cx="7886700" cy="1115597"/>
          </a:xfrm>
        </p:spPr>
        <p:txBody>
          <a:bodyPr>
            <a:normAutofit/>
          </a:bodyPr>
          <a:lstStyle>
            <a:lvl1pPr marL="0" indent="0">
              <a:buNone/>
              <a:defRPr sz="24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56915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b="1"/>
            </a:lvl1pPr>
          </a:lstStyle>
          <a:p>
            <a:r>
              <a:rPr lang="en-US" dirty="0"/>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03885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9407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0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1596" y="1859305"/>
            <a:ext cx="7883754" cy="1655762"/>
          </a:xfrm>
          <a:prstGeom prst="rect">
            <a:avLst/>
          </a:prstGeom>
        </p:spPr>
        <p:txBody>
          <a:bodyPr lIns="91440" tIns="91440" rIns="91440" bIns="91440"/>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576154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41226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4810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normAutofit/>
          </a:bodyPr>
          <a:lstStyle>
            <a:lvl1pPr marL="0" indent="0">
              <a:buNone/>
              <a:defRPr sz="2400">
                <a:solidFill>
                  <a:schemeClr val="tx1">
                    <a:tint val="75000"/>
                  </a:schemeClr>
                </a:solidFill>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Title Placeholder 1"/>
          <p:cNvSpPr txBox="1">
            <a:spLocks/>
          </p:cNvSpPr>
          <p:nvPr userDrawn="1"/>
        </p:nvSpPr>
        <p:spPr>
          <a:xfrm>
            <a:off x="628650" y="1361822"/>
            <a:ext cx="7886700" cy="289928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2589648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1052479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a:prstGeom prst="rect">
            <a:avLst/>
          </a:prstGeom>
        </p:spPr>
        <p:txBody>
          <a:bodyPr anchor="b" anchorCtr="0"/>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nchorCtr="0"/>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3362269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302156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065311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93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atin typeface="Franklin Gothic Book" panose="020B0503020102020204" pitchFamily="34" charset="0"/>
                <a:ea typeface="Franklin Gothic Book" panose="020B0503020102020204" pitchFamily="34" charset="0"/>
                <a:cs typeface="Franklin Gothic Book" charset="0"/>
              </a:defRPr>
            </a:lvl1pPr>
            <a:lvl2pPr>
              <a:defRPr sz="2800">
                <a:latin typeface="Franklin Gothic Book" panose="020B0503020102020204" pitchFamily="34" charset="0"/>
                <a:ea typeface="Franklin Gothic Book" panose="020B0503020102020204" pitchFamily="34" charset="0"/>
                <a:cs typeface="Franklin Gothic Book" charset="0"/>
              </a:defRPr>
            </a:lvl2pPr>
            <a:lvl3pPr>
              <a:defRPr sz="2400">
                <a:latin typeface="Franklin Gothic Book" panose="020B0503020102020204" pitchFamily="34" charset="0"/>
                <a:ea typeface="Franklin Gothic Book" panose="020B0503020102020204" pitchFamily="34" charset="0"/>
                <a:cs typeface="Franklin Gothic Book" charset="0"/>
              </a:defRPr>
            </a:lvl3pPr>
            <a:lvl4pPr>
              <a:defRPr sz="2000">
                <a:latin typeface="Franklin Gothic Book" panose="020B0503020102020204" pitchFamily="34" charset="0"/>
                <a:ea typeface="Franklin Gothic Book" panose="020B0503020102020204" pitchFamily="34" charset="0"/>
                <a:cs typeface="Franklin Gothic Book" charset="0"/>
              </a:defRPr>
            </a:lvl4pPr>
            <a:lvl5pPr>
              <a:defRPr sz="2000">
                <a:latin typeface="Franklin Gothic Book" panose="020B0503020102020204" pitchFamily="34" charset="0"/>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1516105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atin typeface="Franklin Gothic Book" panose="020B0503020102020204" pitchFamily="34" charset="0"/>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a:solidFill>
                  <a:srgbClr val="646561"/>
                </a:solidFill>
                <a:latin typeface="Franklin Gothic Book" panose="020B0503020102020204" pitchFamily="34" charset="0"/>
                <a:ea typeface="Franklin Gothic Book" charset="0"/>
                <a:cs typeface="Franklin Gothic Book" charset="0"/>
              </a:rPr>
              <a:t>CLICK TO EDIT MASTER TITLE STYLE</a:t>
            </a:r>
          </a:p>
        </p:txBody>
      </p:sp>
    </p:spTree>
    <p:extLst>
      <p:ext uri="{BB962C8B-B14F-4D97-AF65-F5344CB8AC3E}">
        <p14:creationId xmlns:p14="http://schemas.microsoft.com/office/powerpoint/2010/main" val="3858700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a:t>CLICK TO EDIT MASTER TITLE STYLE</a:t>
            </a:r>
          </a:p>
        </p:txBody>
      </p:sp>
    </p:spTree>
    <p:extLst>
      <p:ext uri="{BB962C8B-B14F-4D97-AF65-F5344CB8AC3E}">
        <p14:creationId xmlns:p14="http://schemas.microsoft.com/office/powerpoint/2010/main" val="2115598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7540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934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84681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82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Franklin Gothic Book" panose="020B0503020102020204" pitchFamily="34" charset="0"/>
                <a:ea typeface="Franklin Gothic Book" panose="020B0503020102020204" pitchFamily="34" charset="0"/>
                <a:cs typeface="Franklin Gothic Book" charset="0"/>
              </a:defRPr>
            </a:lvl1pPr>
            <a:lvl2pPr>
              <a:defRPr sz="2800">
                <a:latin typeface="Franklin Gothic Book" panose="020B0503020102020204" pitchFamily="34" charset="0"/>
                <a:ea typeface="Franklin Gothic Book" panose="020B0503020102020204" pitchFamily="34" charset="0"/>
                <a:cs typeface="Franklin Gothic Book" charset="0"/>
              </a:defRPr>
            </a:lvl2pPr>
            <a:lvl3pPr>
              <a:defRPr sz="2400">
                <a:latin typeface="Franklin Gothic Book" panose="020B0503020102020204" pitchFamily="34" charset="0"/>
                <a:ea typeface="Franklin Gothic Book" panose="020B0503020102020204" pitchFamily="34" charset="0"/>
                <a:cs typeface="Franklin Gothic Book" charset="0"/>
              </a:defRPr>
            </a:lvl3pPr>
            <a:lvl4pPr>
              <a:defRPr sz="2000">
                <a:latin typeface="Franklin Gothic Book" panose="020B0503020102020204" pitchFamily="34" charset="0"/>
                <a:ea typeface="Franklin Gothic Book" panose="020B0503020102020204" pitchFamily="34" charset="0"/>
                <a:cs typeface="Franklin Gothic Book" charset="0"/>
              </a:defRPr>
            </a:lvl4pPr>
            <a:lvl5pPr>
              <a:defRPr sz="2000">
                <a:latin typeface="Franklin Gothic Book" panose="020B0503020102020204" pitchFamily="34" charset="0"/>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756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Franklin Gothic Book" panose="020B0503020102020204" pitchFamily="34" charset="0"/>
                <a:ea typeface="Franklin Gothic Book" panose="020B0503020102020204" pitchFamily="34" charset="0"/>
                <a:cs typeface="Franklin Gothic Book"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atin typeface="Franklin Gothic Book" panose="020B0503020102020204" pitchFamily="34" charset="0"/>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59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wm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w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w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pring logo_final_recessed.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36022" y="6386245"/>
            <a:ext cx="822050" cy="320040"/>
          </a:xfrm>
          <a:prstGeom prst="rect">
            <a:avLst/>
          </a:prstGeom>
        </p:spPr>
      </p:pic>
      <p:pic>
        <p:nvPicPr>
          <p:cNvPr id="8" name="Picture 7" descr="USAID_logo_Horizontal_CMYK [Converted].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4800" y="6386245"/>
            <a:ext cx="1078992" cy="320975"/>
          </a:xfrm>
          <a:prstGeom prst="rect">
            <a:avLst/>
          </a:prstGeom>
        </p:spPr>
      </p:pic>
      <p:sp>
        <p:nvSpPr>
          <p:cNvPr id="14" name="Rectangle 13"/>
          <p:cNvSpPr/>
          <p:nvPr/>
        </p:nvSpPr>
        <p:spPr>
          <a:xfrm>
            <a:off x="0" y="-1"/>
            <a:ext cx="9144000" cy="6100763"/>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Franklin Gothic Book" panose="020B0503020102020204" pitchFamily="34" charset="0"/>
            </a:endParaRPr>
          </a:p>
        </p:txBody>
      </p:sp>
      <p:sp>
        <p:nvSpPr>
          <p:cNvPr id="2" name="Title Placeholder 1"/>
          <p:cNvSpPr>
            <a:spLocks noGrp="1"/>
          </p:cNvSpPr>
          <p:nvPr>
            <p:ph type="title"/>
          </p:nvPr>
        </p:nvSpPr>
        <p:spPr>
          <a:xfrm>
            <a:off x="628650" y="763974"/>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24473"/>
            <a:ext cx="7886700" cy="36069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p:nvSpPr>
        <p:spPr>
          <a:xfrm>
            <a:off x="0" y="6098028"/>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Franklin Gothic Book" panose="020B0503020102020204" pitchFamily="34" charset="0"/>
            </a:endParaRPr>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4320" y="297994"/>
            <a:ext cx="2418215" cy="410666"/>
          </a:xfrm>
          <a:prstGeom prst="rect">
            <a:avLst/>
          </a:prstGeom>
        </p:spPr>
      </p:pic>
    </p:spTree>
    <p:extLst>
      <p:ext uri="{BB962C8B-B14F-4D97-AF65-F5344CB8AC3E}">
        <p14:creationId xmlns:p14="http://schemas.microsoft.com/office/powerpoint/2010/main" val="1950955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48400"/>
            <a:ext cx="9144000" cy="6096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Franklin Gothic Book" panose="020B0503020102020204" pitchFamily="34" charset="0"/>
            </a:endParaRPr>
          </a:p>
        </p:txBody>
      </p:sp>
      <p:sp>
        <p:nvSpPr>
          <p:cNvPr id="8" name="Rectangle 7"/>
          <p:cNvSpPr/>
          <p:nvPr/>
        </p:nvSpPr>
        <p:spPr>
          <a:xfrm>
            <a:off x="0" y="6248400"/>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Franklin Gothic Book" panose="020B0503020102020204" pitchFamily="34" charset="0"/>
            </a:endParaRPr>
          </a:p>
        </p:txBody>
      </p:sp>
      <p:sp>
        <p:nvSpPr>
          <p:cNvPr id="9" name="TextBox 8"/>
          <p:cNvSpPr txBox="1"/>
          <p:nvPr/>
        </p:nvSpPr>
        <p:spPr>
          <a:xfrm>
            <a:off x="6934200" y="6464348"/>
            <a:ext cx="2057400" cy="215444"/>
          </a:xfrm>
          <a:prstGeom prst="rect">
            <a:avLst/>
          </a:prstGeom>
          <a:noFill/>
        </p:spPr>
        <p:txBody>
          <a:bodyPr wrap="square" rtlCol="0">
            <a:spAutoFit/>
          </a:bodyPr>
          <a:lstStyle/>
          <a:p>
            <a:pPr algn="r"/>
            <a:r>
              <a:rPr lang="en-US" sz="800" dirty="0">
                <a:solidFill>
                  <a:srgbClr val="F6F5F0">
                    <a:alpha val="86000"/>
                  </a:srgbClr>
                </a:solidFill>
                <a:latin typeface="Franklin Gothic Book" panose="020B0503020102020204" pitchFamily="34" charset="0"/>
                <a:ea typeface="Franklin Gothic Book" charset="0"/>
                <a:cs typeface="Franklin Gothic Book" charset="0"/>
              </a:rPr>
              <a:t>www.spring-nutrition.org</a:t>
            </a:r>
          </a:p>
        </p:txBody>
      </p:sp>
      <p:sp>
        <p:nvSpPr>
          <p:cNvPr id="1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15" name="Text Placeholder 2"/>
          <p:cNvSpPr>
            <a:spLocks noGrp="1"/>
          </p:cNvSpPr>
          <p:nvPr>
            <p:ph type="body" idx="1"/>
          </p:nvPr>
        </p:nvSpPr>
        <p:spPr>
          <a:xfrm>
            <a:off x="628650" y="1825625"/>
            <a:ext cx="7886700" cy="360698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SPRING leaves alone 80 percent tint.wmf"/>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8599" y="6417755"/>
            <a:ext cx="346800" cy="300644"/>
          </a:xfrm>
          <a:prstGeom prst="rect">
            <a:avLst/>
          </a:prstGeom>
          <a:noFill/>
          <a:ln>
            <a:noFill/>
          </a:ln>
        </p:spPr>
      </p:pic>
    </p:spTree>
    <p:extLst>
      <p:ext uri="{BB962C8B-B14F-4D97-AF65-F5344CB8AC3E}">
        <p14:creationId xmlns:p14="http://schemas.microsoft.com/office/powerpoint/2010/main" val="5022786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Franklin Gothic Book" panose="020B0503020102020204" pitchFamily="34" charset="0"/>
            </a:endParaRPr>
          </a:p>
        </p:txBody>
      </p:sp>
      <p:sp>
        <p:nvSpPr>
          <p:cNvPr id="8" name="TextBox 7"/>
          <p:cNvSpPr txBox="1"/>
          <p:nvPr/>
        </p:nvSpPr>
        <p:spPr>
          <a:xfrm>
            <a:off x="1955260" y="6230505"/>
            <a:ext cx="5291846" cy="551295"/>
          </a:xfrm>
          <a:prstGeom prst="rect">
            <a:avLst/>
          </a:prstGeom>
          <a:noFill/>
        </p:spPr>
        <p:txBody>
          <a:bodyPr wrap="square" lIns="0" tIns="0" rIns="0" bIns="0" numCol="1" spcCol="91440" rtlCol="0" anchor="ctr" anchorCtr="0">
            <a:no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700" b="0" i="0" kern="1200" dirty="0">
                <a:solidFill>
                  <a:schemeClr val="tx1"/>
                </a:solidFill>
                <a:effectLst/>
                <a:latin typeface="Franklin Gothic Book" panose="020B0503020102020204" pitchFamily="34" charset="0"/>
                <a:ea typeface="+mn-ea"/>
                <a:cs typeface="+mn-cs"/>
              </a:rPr>
              <a:t>This presentation is made possible by the generous support of the American people through the United States Agency for International Development (USAID) and Feed the Future, the U.S. Government’s global hunger and food security initiative, under the terms of the Cooperative Agreement AID-OAA-A-11-00031 (SPRING), managed by JSI Research &amp; Training Institute, Inc. (JSI). The contents are the responsibility of JSI and the authors, and do not necessarily reflect the views of USAID or the U.S. Government.</a:t>
            </a:r>
            <a:endParaRPr lang="en-US" sz="700" b="0" i="0" u="none" strike="noStrike" kern="1200" baseline="0" dirty="0">
              <a:ln>
                <a:noFill/>
              </a:ln>
              <a:solidFill>
                <a:schemeClr val="tx1"/>
              </a:solidFill>
              <a:latin typeface="Franklin Gothic Book" panose="020B0503020102020204" pitchFamily="34" charset="0"/>
              <a:ea typeface="Franklin Gothic Book" charset="0"/>
              <a:cs typeface="Franklin Gothic Book" charset="0"/>
            </a:endParaRPr>
          </a:p>
        </p:txBody>
      </p:sp>
      <p:pic>
        <p:nvPicPr>
          <p:cNvPr id="9" name="Picture 5" descr="C:\Users\jbishara\Dropbox\logos for PowerPoint Tehcnical Meeting PAHO\spring logo_final_recesse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51926" y="6348479"/>
            <a:ext cx="811073" cy="31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jbishara\Dropbox\logos for PowerPoint Tehcnical Meeting PAHO\USAID_logo_Horizontal_CMYK [Converte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6347729"/>
            <a:ext cx="1066800" cy="31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6019800"/>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p>
            <a:pPr algn="ctr" fontAlgn="auto">
              <a:spcBef>
                <a:spcPts val="0"/>
              </a:spcBef>
              <a:spcAft>
                <a:spcPts val="0"/>
              </a:spcAft>
              <a:defRPr/>
            </a:pPr>
            <a:endParaRPr lang="en-US" dirty="0">
              <a:latin typeface="Franklin Gothic Book" panose="020B0503020102020204" pitchFamily="34" charset="0"/>
            </a:endParaRPr>
          </a:p>
        </p:txBody>
      </p:sp>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SPRING leaves alone 80 percent tint.wmf"/>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32506" y="4572000"/>
            <a:ext cx="878988" cy="762000"/>
          </a:xfrm>
          <a:prstGeom prst="rect">
            <a:avLst/>
          </a:prstGeom>
          <a:noFill/>
          <a:ln>
            <a:noFill/>
          </a:ln>
        </p:spPr>
      </p:pic>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4320" y="297994"/>
            <a:ext cx="2418215" cy="410666"/>
          </a:xfrm>
          <a:prstGeom prst="rect">
            <a:avLst/>
          </a:prstGeom>
        </p:spPr>
      </p:pic>
      <p:sp>
        <p:nvSpPr>
          <p:cNvPr id="14" name="TextBox 13"/>
          <p:cNvSpPr txBox="1"/>
          <p:nvPr/>
        </p:nvSpPr>
        <p:spPr>
          <a:xfrm>
            <a:off x="3515740" y="5569403"/>
            <a:ext cx="2057400" cy="307777"/>
          </a:xfrm>
          <a:prstGeom prst="rect">
            <a:avLst/>
          </a:prstGeom>
          <a:noFill/>
        </p:spPr>
        <p:txBody>
          <a:bodyPr wrap="square" rtlCol="0">
            <a:spAutoFit/>
          </a:bodyPr>
          <a:lstStyle/>
          <a:p>
            <a:pPr algn="ctr"/>
            <a:r>
              <a:rPr lang="en-US" sz="1400" dirty="0">
                <a:solidFill>
                  <a:srgbClr val="F6F5F0">
                    <a:alpha val="86000"/>
                  </a:srgbClr>
                </a:solidFill>
                <a:latin typeface="Franklin Gothic Book" panose="020B0503020102020204" pitchFamily="34" charset="0"/>
                <a:ea typeface="Franklin Gothic Book" charset="0"/>
                <a:cs typeface="Franklin Gothic Book" charset="0"/>
              </a:rPr>
              <a:t>www.spring-nutrition.org</a:t>
            </a:r>
          </a:p>
        </p:txBody>
      </p:sp>
    </p:spTree>
    <p:extLst>
      <p:ext uri="{BB962C8B-B14F-4D97-AF65-F5344CB8AC3E}">
        <p14:creationId xmlns:p14="http://schemas.microsoft.com/office/powerpoint/2010/main" val="17220600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48400"/>
            <a:ext cx="9144000" cy="6096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A5A5"/>
              </a:solidFill>
              <a:latin typeface="Franklin Gothic Book" panose="020B0503020102020204" pitchFamily="34" charset="0"/>
            </a:endParaRPr>
          </a:p>
        </p:txBody>
      </p:sp>
      <p:sp>
        <p:nvSpPr>
          <p:cNvPr id="8" name="Rectangle 7"/>
          <p:cNvSpPr/>
          <p:nvPr/>
        </p:nvSpPr>
        <p:spPr>
          <a:xfrm>
            <a:off x="0" y="6248400"/>
            <a:ext cx="9144000" cy="76200"/>
          </a:xfrm>
          <a:prstGeom prst="rect">
            <a:avLst/>
          </a:prstGeom>
          <a:solidFill>
            <a:srgbClr val="32697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Franklin Gothic Book" panose="020B0503020102020204" pitchFamily="34" charset="0"/>
            </a:endParaRPr>
          </a:p>
        </p:txBody>
      </p:sp>
      <p:sp>
        <p:nvSpPr>
          <p:cNvPr id="9" name="TextBox 8"/>
          <p:cNvSpPr txBox="1"/>
          <p:nvPr/>
        </p:nvSpPr>
        <p:spPr>
          <a:xfrm>
            <a:off x="6934200" y="6464348"/>
            <a:ext cx="2057400" cy="215444"/>
          </a:xfrm>
          <a:prstGeom prst="rect">
            <a:avLst/>
          </a:prstGeom>
          <a:noFill/>
        </p:spPr>
        <p:txBody>
          <a:bodyPr wrap="square" rtlCol="0">
            <a:spAutoFit/>
          </a:bodyPr>
          <a:lstStyle/>
          <a:p>
            <a:pPr algn="r"/>
            <a:r>
              <a:rPr lang="en-US" sz="800" dirty="0">
                <a:solidFill>
                  <a:srgbClr val="F6F5F0">
                    <a:alpha val="86000"/>
                  </a:srgbClr>
                </a:solidFill>
                <a:latin typeface="Franklin Gothic Book" panose="020B0503020102020204" pitchFamily="34" charset="0"/>
                <a:ea typeface="Franklin Gothic Book" charset="0"/>
                <a:cs typeface="Franklin Gothic Book" charset="0"/>
              </a:rPr>
              <a:t>www.spring-nutrition.org</a:t>
            </a:r>
          </a:p>
        </p:txBody>
      </p:sp>
      <p:sp>
        <p:nvSpPr>
          <p:cNvPr id="1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15" name="Text Placeholder 2"/>
          <p:cNvSpPr>
            <a:spLocks noGrp="1"/>
          </p:cNvSpPr>
          <p:nvPr>
            <p:ph type="body" idx="1"/>
          </p:nvPr>
        </p:nvSpPr>
        <p:spPr>
          <a:xfrm>
            <a:off x="628650" y="1825625"/>
            <a:ext cx="7886700" cy="360698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SPRING leaves alone 80 percent tint.wmf"/>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8599" y="6417755"/>
            <a:ext cx="346800" cy="300644"/>
          </a:xfrm>
          <a:prstGeom prst="rect">
            <a:avLst/>
          </a:prstGeom>
          <a:noFill/>
          <a:ln>
            <a:noFill/>
          </a:ln>
        </p:spPr>
      </p:pic>
    </p:spTree>
    <p:extLst>
      <p:ext uri="{BB962C8B-B14F-4D97-AF65-F5344CB8AC3E}">
        <p14:creationId xmlns:p14="http://schemas.microsoft.com/office/powerpoint/2010/main" val="7287115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971" y="633386"/>
            <a:ext cx="7902388" cy="1562497"/>
          </a:xfrm>
        </p:spPr>
        <p:txBody>
          <a:bodyPr lIns="91440" tIns="91440" rIns="91440" bIns="91440">
            <a:normAutofit/>
          </a:bodyPr>
          <a:lstStyle/>
          <a:p>
            <a:r>
              <a:rPr lang="en-US" dirty="0"/>
              <a:t>Designing Effective Nutrition-Sensitive Agriculture Activities</a:t>
            </a:r>
            <a:endParaRPr lang="en-US" sz="2000" dirty="0"/>
          </a:p>
        </p:txBody>
      </p:sp>
      <p:sp>
        <p:nvSpPr>
          <p:cNvPr id="9" name="TextBox 8"/>
          <p:cNvSpPr txBox="1"/>
          <p:nvPr/>
        </p:nvSpPr>
        <p:spPr>
          <a:xfrm>
            <a:off x="426971" y="1997528"/>
            <a:ext cx="6983895" cy="584775"/>
          </a:xfrm>
          <a:prstGeom prst="rect">
            <a:avLst/>
          </a:prstGeom>
          <a:noFill/>
        </p:spPr>
        <p:txBody>
          <a:bodyPr wrap="square" rtlCol="0">
            <a:spAutoFit/>
          </a:bodyPr>
          <a:lstStyle/>
          <a:p>
            <a:r>
              <a:rPr lang="en-US" sz="1600" dirty="0">
                <a:solidFill>
                  <a:schemeClr val="bg1"/>
                </a:solidFill>
              </a:rPr>
              <a:t>SPRING Nutrition-Sensitive Agriculture Training Resource Package</a:t>
            </a:r>
            <a:endParaRPr lang="en-US" sz="1600" dirty="0">
              <a:solidFill>
                <a:schemeClr val="bg1"/>
              </a:solidFill>
              <a:ea typeface="Franklin Gothic Book" charset="0"/>
              <a:cs typeface="Franklin Gothic Book" charset="0"/>
            </a:endParaRPr>
          </a:p>
          <a:p>
            <a:r>
              <a:rPr lang="en-US" sz="1600" dirty="0">
                <a:solidFill>
                  <a:schemeClr val="bg1"/>
                </a:solidFill>
                <a:latin typeface="Franklin Gothic Book" panose="020B0503020102020204" pitchFamily="34" charset="0"/>
                <a:ea typeface="Franklin Gothic Book" charset="0"/>
                <a:cs typeface="Franklin Gothic Book" charset="0"/>
              </a:rPr>
              <a:t>April 2018</a:t>
            </a:r>
          </a:p>
        </p:txBody>
      </p:sp>
      <p:pic>
        <p:nvPicPr>
          <p:cNvPr id="1946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18"/>
          <a:stretch/>
        </p:blipFill>
        <p:spPr bwMode="auto">
          <a:xfrm>
            <a:off x="-1" y="2793287"/>
            <a:ext cx="4496783" cy="3295003"/>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838"/>
          <a:stretch/>
        </p:blipFill>
        <p:spPr bwMode="auto">
          <a:xfrm>
            <a:off x="4292325" y="2793287"/>
            <a:ext cx="4851676" cy="3295003"/>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590960" y="5824065"/>
            <a:ext cx="4433977" cy="215444"/>
          </a:xfrm>
          <a:prstGeom prst="rect">
            <a:avLst/>
          </a:prstGeom>
          <a:noFill/>
        </p:spPr>
        <p:txBody>
          <a:bodyPr wrap="square" rtlCol="0">
            <a:spAutoFit/>
          </a:bodyPr>
          <a:lstStyle/>
          <a:p>
            <a:pPr algn="r"/>
            <a:r>
              <a:rPr lang="en-US" sz="800" dirty="0">
                <a:solidFill>
                  <a:schemeClr val="bg1"/>
                </a:solidFill>
                <a:latin typeface="Franklin Gothic Book" panose="020B0503020102020204" pitchFamily="34" charset="0"/>
              </a:rPr>
              <a:t>Photo credit:  (left) Morgana </a:t>
            </a:r>
            <a:r>
              <a:rPr lang="en-US" sz="800" dirty="0" err="1">
                <a:solidFill>
                  <a:schemeClr val="bg1"/>
                </a:solidFill>
                <a:latin typeface="Franklin Gothic Book" panose="020B0503020102020204" pitchFamily="34" charset="0"/>
              </a:rPr>
              <a:t>Wingard</a:t>
            </a:r>
            <a:r>
              <a:rPr lang="en-US" sz="800" dirty="0">
                <a:solidFill>
                  <a:schemeClr val="bg1"/>
                </a:solidFill>
                <a:latin typeface="Franklin Gothic Book" panose="020B0503020102020204" pitchFamily="34" charset="0"/>
              </a:rPr>
              <a:t>, USAID, (right)  </a:t>
            </a:r>
            <a:r>
              <a:rPr lang="en-US" sz="800" dirty="0" err="1">
                <a:solidFill>
                  <a:schemeClr val="bg1"/>
                </a:solidFill>
                <a:latin typeface="Franklin Gothic Book" panose="020B0503020102020204" pitchFamily="34" charset="0"/>
              </a:rPr>
              <a:t>Fintrac</a:t>
            </a:r>
            <a:r>
              <a:rPr lang="en-US" sz="800" dirty="0">
                <a:solidFill>
                  <a:schemeClr val="bg1"/>
                </a:solidFill>
                <a:latin typeface="Franklin Gothic Book" panose="020B0503020102020204" pitchFamily="34" charset="0"/>
              </a:rPr>
              <a:t>, Inc.</a:t>
            </a:r>
          </a:p>
        </p:txBody>
      </p:sp>
    </p:spTree>
    <p:extLst>
      <p:ext uri="{BB962C8B-B14F-4D97-AF65-F5344CB8AC3E}">
        <p14:creationId xmlns:p14="http://schemas.microsoft.com/office/powerpoint/2010/main" val="387451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747851" y="1374274"/>
            <a:ext cx="5200302" cy="4701089"/>
          </a:xfrm>
        </p:spPr>
        <p:txBody>
          <a:bodyPr>
            <a:normAutofit/>
          </a:bodyPr>
          <a:lstStyle/>
          <a:p>
            <a:pPr>
              <a:spcBef>
                <a:spcPts val="1200"/>
              </a:spcBef>
              <a:spcAft>
                <a:spcPts val="600"/>
              </a:spcAft>
              <a:buFontTx/>
              <a:buChar char="•"/>
            </a:pPr>
            <a:r>
              <a:rPr lang="en-US" sz="2600" dirty="0">
                <a:latin typeface="Franklin Gothic Book" charset="0"/>
                <a:ea typeface="Franklin Gothic Book" charset="0"/>
              </a:rPr>
              <a:t>Decisions about what to produce are influenced by: </a:t>
            </a:r>
          </a:p>
          <a:p>
            <a:pPr marL="457200" lvl="1">
              <a:spcBef>
                <a:spcPts val="0"/>
              </a:spcBef>
              <a:buFontTx/>
              <a:buChar char="•"/>
            </a:pPr>
            <a:r>
              <a:rPr lang="en-US" dirty="0">
                <a:latin typeface="Franklin Gothic Book" charset="0"/>
                <a:ea typeface="Franklin Gothic Book" charset="0"/>
              </a:rPr>
              <a:t>Market prices</a:t>
            </a:r>
          </a:p>
          <a:p>
            <a:pPr marL="457200" lvl="1">
              <a:spcBef>
                <a:spcPts val="0"/>
              </a:spcBef>
              <a:buFontTx/>
              <a:buChar char="•"/>
            </a:pPr>
            <a:r>
              <a:rPr lang="en-US" dirty="0">
                <a:latin typeface="Franklin Gothic Book" charset="0"/>
                <a:ea typeface="Franklin Gothic Book" charset="0"/>
              </a:rPr>
              <a:t>Relative costs/risks</a:t>
            </a:r>
          </a:p>
          <a:p>
            <a:pPr marL="457200" lvl="1">
              <a:spcBef>
                <a:spcPts val="0"/>
              </a:spcBef>
              <a:buFontTx/>
              <a:buChar char="•"/>
            </a:pPr>
            <a:r>
              <a:rPr lang="en-US" dirty="0">
                <a:latin typeface="Franklin Gothic Book" charset="0"/>
                <a:ea typeface="Franklin Gothic Book" charset="0"/>
              </a:rPr>
              <a:t>Productive assets </a:t>
            </a:r>
          </a:p>
          <a:p>
            <a:pPr marL="457200" lvl="1">
              <a:spcBef>
                <a:spcPts val="0"/>
              </a:spcBef>
              <a:buFontTx/>
              <a:buChar char="•"/>
            </a:pPr>
            <a:r>
              <a:rPr lang="en-US" dirty="0">
                <a:latin typeface="Franklin Gothic Book" charset="0"/>
                <a:ea typeface="Franklin Gothic Book" charset="0"/>
              </a:rPr>
              <a:t>Preferences</a:t>
            </a:r>
          </a:p>
          <a:p>
            <a:pPr marL="457200" lvl="1">
              <a:spcBef>
                <a:spcPts val="0"/>
              </a:spcBef>
              <a:buFontTx/>
              <a:buChar char="•"/>
            </a:pPr>
            <a:r>
              <a:rPr lang="en-US" dirty="0">
                <a:latin typeface="Franklin Gothic Book" charset="0"/>
                <a:ea typeface="Franklin Gothic Book" charset="0"/>
              </a:rPr>
              <a:t>Cultural norms</a:t>
            </a:r>
          </a:p>
          <a:p>
            <a:pPr>
              <a:spcBef>
                <a:spcPts val="1200"/>
              </a:spcBef>
              <a:spcAft>
                <a:spcPts val="600"/>
              </a:spcAft>
              <a:buFontTx/>
              <a:buChar char="•"/>
            </a:pPr>
            <a:r>
              <a:rPr lang="en-US" sz="2600" dirty="0">
                <a:latin typeface="Franklin Gothic Book" charset="0"/>
                <a:ea typeface="Franklin Gothic Book" charset="0"/>
              </a:rPr>
              <a:t>The ability to effectively process and store food affects: </a:t>
            </a:r>
          </a:p>
          <a:p>
            <a:pPr marL="457200" lvl="1">
              <a:spcBef>
                <a:spcPts val="0"/>
              </a:spcBef>
              <a:buFontTx/>
              <a:buChar char="•"/>
            </a:pPr>
            <a:r>
              <a:rPr lang="en-US" dirty="0">
                <a:latin typeface="Franklin Gothic Book" charset="0"/>
                <a:ea typeface="Franklin Gothic Book" charset="0"/>
              </a:rPr>
              <a:t>Shelf-life and safety of the food</a:t>
            </a:r>
          </a:p>
          <a:p>
            <a:pPr marL="457200" lvl="1">
              <a:spcBef>
                <a:spcPts val="0"/>
              </a:spcBef>
              <a:buFontTx/>
              <a:buChar char="•"/>
            </a:pPr>
            <a:r>
              <a:rPr lang="en-US" dirty="0">
                <a:latin typeface="Franklin Gothic Book" charset="0"/>
                <a:ea typeface="Franklin Gothic Book" charset="0"/>
              </a:rPr>
              <a:t>Nutrient content</a:t>
            </a:r>
          </a:p>
          <a:p>
            <a:pPr marL="457200" lvl="1">
              <a:spcBef>
                <a:spcPts val="0"/>
              </a:spcBef>
              <a:buFontTx/>
              <a:buChar char="•"/>
            </a:pPr>
            <a:r>
              <a:rPr lang="en-US" dirty="0">
                <a:latin typeface="Franklin Gothic Book" charset="0"/>
                <a:ea typeface="Franklin Gothic Book" charset="0"/>
              </a:rPr>
              <a:t>Access to food during lean times</a:t>
            </a:r>
          </a:p>
        </p:txBody>
      </p:sp>
      <p:sp>
        <p:nvSpPr>
          <p:cNvPr id="2" name="Title 1"/>
          <p:cNvSpPr>
            <a:spLocks noGrp="1"/>
          </p:cNvSpPr>
          <p:nvPr>
            <p:ph type="title"/>
          </p:nvPr>
        </p:nvSpPr>
        <p:spPr>
          <a:xfrm>
            <a:off x="628650" y="98426"/>
            <a:ext cx="7886700" cy="1325563"/>
          </a:xfrm>
        </p:spPr>
        <p:txBody>
          <a:bodyPr>
            <a:normAutofit/>
          </a:bodyPr>
          <a:lstStyle/>
          <a:p>
            <a:r>
              <a:rPr lang="en-US" altLang="en-US" dirty="0"/>
              <a:t>Agriculture as a Source of Food</a:t>
            </a:r>
            <a:endParaRPr lang="en-US" dirty="0"/>
          </a:p>
        </p:txBody>
      </p:sp>
      <p:sp>
        <p:nvSpPr>
          <p:cNvPr id="33794" name="Slide Number Placeholder 3"/>
          <p:cNvSpPr>
            <a:spLocks noGrp="1"/>
          </p:cNvSpPr>
          <p:nvPr>
            <p:ph type="sldNum" sz="quarter" idx="4294967295"/>
          </p:nvPr>
        </p:nvSpPr>
        <p:spPr bwMode="auto">
          <a:xfrm>
            <a:off x="8763000" y="533400"/>
            <a:ext cx="381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a:spcBef>
                <a:spcPct val="0"/>
              </a:spcBef>
              <a:buFontTx/>
              <a:buNone/>
            </a:pPr>
            <a:fld id="{ADE23C8E-227D-734D-AB8F-E5B0BF91CEF5}" type="slidenum">
              <a:rPr lang="fr-FR" altLang="en-US" sz="1200">
                <a:solidFill>
                  <a:srgbClr val="F6F5F0"/>
                </a:solidFill>
              </a:rPr>
              <a:pPr>
                <a:spcBef>
                  <a:spcPct val="0"/>
                </a:spcBef>
                <a:buFontTx/>
                <a:buNone/>
              </a:pPr>
              <a:t>10</a:t>
            </a:fld>
            <a:endParaRPr lang="fr-FR" altLang="en-US" sz="1200">
              <a:solidFill>
                <a:srgbClr val="F6F5F0"/>
              </a:solidFill>
            </a:endParaRPr>
          </a:p>
        </p:txBody>
      </p:sp>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989221"/>
            <a:ext cx="2801701" cy="280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837788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07086" y="1583254"/>
            <a:ext cx="4991725" cy="4351338"/>
          </a:xfrm>
        </p:spPr>
        <p:txBody>
          <a:bodyPr>
            <a:normAutofit/>
          </a:bodyPr>
          <a:lstStyle/>
          <a:p>
            <a:r>
              <a:rPr lang="en-US" altLang="en-US" dirty="0"/>
              <a:t>Improved year-round income and cash flow to meet household needs, including diverse, nutritious foods</a:t>
            </a:r>
          </a:p>
          <a:p>
            <a:r>
              <a:rPr lang="en-US" altLang="en-US" dirty="0"/>
              <a:t>Assumes nutritious foods are available in markets; reflects the importance of generating demand and need for nutrition education</a:t>
            </a:r>
          </a:p>
          <a:p>
            <a:endParaRPr lang="en-US" dirty="0"/>
          </a:p>
        </p:txBody>
      </p:sp>
      <p:sp>
        <p:nvSpPr>
          <p:cNvPr id="2" name="Title 1"/>
          <p:cNvSpPr>
            <a:spLocks noGrp="1"/>
          </p:cNvSpPr>
          <p:nvPr>
            <p:ph type="title"/>
          </p:nvPr>
        </p:nvSpPr>
        <p:spPr/>
        <p:txBody>
          <a:bodyPr/>
          <a:lstStyle/>
          <a:p>
            <a:r>
              <a:rPr lang="en-US" altLang="en-US" dirty="0"/>
              <a:t>Agriculture as a Source of Income</a:t>
            </a:r>
            <a:br>
              <a:rPr lang="en-US" altLang="en-US" dirty="0"/>
            </a:br>
            <a:endParaRPr lang="en-US" dirty="0"/>
          </a:p>
        </p:txBody>
      </p:sp>
      <p:sp>
        <p:nvSpPr>
          <p:cNvPr id="50178" name="Slide Number Placeholder 3"/>
          <p:cNvSpPr>
            <a:spLocks noGrp="1"/>
          </p:cNvSpPr>
          <p:nvPr>
            <p:ph type="sldNum" sz="quarter" idx="4294967295"/>
          </p:nvPr>
        </p:nvSpPr>
        <p:spPr bwMode="auto">
          <a:xfrm>
            <a:off x="8763000" y="533400"/>
            <a:ext cx="381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a:spcBef>
                <a:spcPct val="0"/>
              </a:spcBef>
              <a:buFontTx/>
              <a:buNone/>
            </a:pPr>
            <a:fld id="{B2B11C43-EFA8-BD45-B98D-793F9A883CBF}" type="slidenum">
              <a:rPr lang="fr-FR" altLang="en-US" sz="1200">
                <a:solidFill>
                  <a:srgbClr val="F6F5F0"/>
                </a:solidFill>
              </a:rPr>
              <a:pPr>
                <a:spcBef>
                  <a:spcPct val="0"/>
                </a:spcBef>
                <a:buFontTx/>
                <a:buNone/>
              </a:pPr>
              <a:t>11</a:t>
            </a:fld>
            <a:endParaRPr lang="fr-FR" altLang="en-US" sz="1200">
              <a:solidFill>
                <a:srgbClr val="F6F5F0"/>
              </a:solidFill>
            </a:endParaRPr>
          </a:p>
        </p:txBody>
      </p:sp>
      <p:pic>
        <p:nvPicPr>
          <p:cNvPr id="358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996965"/>
            <a:ext cx="2478760" cy="247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33319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705553" y="2081047"/>
            <a:ext cx="4619297" cy="4095915"/>
          </a:xfrm>
        </p:spPr>
        <p:txBody>
          <a:bodyPr/>
          <a:lstStyle/>
          <a:p>
            <a:r>
              <a:rPr lang="en-US" altLang="en-US" dirty="0"/>
              <a:t>Women’s access to income is considered more often than time and energy use.</a:t>
            </a:r>
          </a:p>
          <a:p>
            <a:r>
              <a:rPr lang="en-US" altLang="en-US" dirty="0"/>
              <a:t>Women are more likely to spend added income on the health and nutritional needs of the household.</a:t>
            </a:r>
          </a:p>
        </p:txBody>
      </p:sp>
      <p:sp>
        <p:nvSpPr>
          <p:cNvPr id="2" name="Title 1"/>
          <p:cNvSpPr>
            <a:spLocks noGrp="1"/>
          </p:cNvSpPr>
          <p:nvPr>
            <p:ph type="title"/>
          </p:nvPr>
        </p:nvSpPr>
        <p:spPr/>
        <p:txBody>
          <a:bodyPr/>
          <a:lstStyle/>
          <a:p>
            <a:r>
              <a:rPr lang="en-US" altLang="en-US" dirty="0"/>
              <a:t>Agriculture as a Means </a:t>
            </a:r>
            <a:br>
              <a:rPr lang="en-US" altLang="en-US" dirty="0"/>
            </a:br>
            <a:r>
              <a:rPr lang="en-US" altLang="en-US" dirty="0"/>
              <a:t>to Women’s Empowerment</a:t>
            </a:r>
            <a:endParaRPr lang="en-US" dirty="0"/>
          </a:p>
        </p:txBody>
      </p:sp>
      <p:sp>
        <p:nvSpPr>
          <p:cNvPr id="68610" name="Slide Number Placeholder 3"/>
          <p:cNvSpPr>
            <a:spLocks noGrp="1"/>
          </p:cNvSpPr>
          <p:nvPr>
            <p:ph type="sldNum" sz="quarter" idx="4294967295"/>
          </p:nvPr>
        </p:nvSpPr>
        <p:spPr bwMode="auto">
          <a:xfrm>
            <a:off x="8763000" y="533400"/>
            <a:ext cx="381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a:spcBef>
                <a:spcPct val="0"/>
              </a:spcBef>
              <a:buFontTx/>
              <a:buNone/>
            </a:pPr>
            <a:fld id="{6F8843D8-E6C7-704D-9E29-15A54A0DB8CC}" type="slidenum">
              <a:rPr lang="fr-FR" altLang="en-US" sz="1200">
                <a:solidFill>
                  <a:srgbClr val="F6F5F0"/>
                </a:solidFill>
              </a:rPr>
              <a:pPr>
                <a:spcBef>
                  <a:spcPct val="0"/>
                </a:spcBef>
                <a:buFontTx/>
                <a:buNone/>
              </a:pPr>
              <a:t>12</a:t>
            </a:fld>
            <a:endParaRPr lang="fr-FR" altLang="en-US" sz="1200">
              <a:solidFill>
                <a:srgbClr val="F6F5F0"/>
              </a:solidFill>
            </a:endParaRPr>
          </a:p>
        </p:txBody>
      </p:sp>
      <p:pic>
        <p:nvPicPr>
          <p:cNvPr id="389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2342928"/>
            <a:ext cx="2385552" cy="238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2053545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42529"/>
            <a:ext cx="7792071" cy="777874"/>
          </a:xfrm>
        </p:spPr>
        <p:txBody>
          <a:bodyPr lIns="0" tIns="0" rIns="0">
            <a:normAutofit/>
          </a:bodyPr>
          <a:lstStyle/>
          <a:p>
            <a:r>
              <a:rPr lang="en-US" dirty="0"/>
              <a:t>Agriculture-to-Nutrition Pathways</a:t>
            </a:r>
          </a:p>
        </p:txBody>
      </p:sp>
      <p:sp>
        <p:nvSpPr>
          <p:cNvPr id="4" name="Rectangle 3"/>
          <p:cNvSpPr/>
          <p:nvPr/>
        </p:nvSpPr>
        <p:spPr>
          <a:xfrm>
            <a:off x="1869109" y="1755775"/>
            <a:ext cx="6791324" cy="3698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Blip>
                <a:blip r:embed="rId3"/>
              </a:buBlip>
              <a:defRPr sz="3200">
                <a:solidFill>
                  <a:schemeClr val="tx1"/>
                </a:solidFill>
                <a:latin typeface="Franklin Gothic Book" pitchFamily="34" charset="0"/>
              </a:defRPr>
            </a:lvl1pPr>
            <a:lvl2pPr marL="742950" indent="-285750" eaLnBrk="0" hangingPunct="0">
              <a:spcBef>
                <a:spcPct val="20000"/>
              </a:spcBef>
              <a:buBlip>
                <a:blip r:embed="rId3"/>
              </a:buBlip>
              <a:defRPr sz="2800">
                <a:solidFill>
                  <a:schemeClr val="tx1"/>
                </a:solidFill>
                <a:latin typeface="Franklin Gothic Book" pitchFamily="34" charset="0"/>
              </a:defRPr>
            </a:lvl2pPr>
            <a:lvl3pPr marL="1143000" indent="-228600" eaLnBrk="0" hangingPunct="0">
              <a:spcBef>
                <a:spcPct val="20000"/>
              </a:spcBef>
              <a:buBlip>
                <a:blip r:embed="rId3"/>
              </a:buBlip>
              <a:defRPr sz="2400">
                <a:solidFill>
                  <a:schemeClr val="tx1"/>
                </a:solidFill>
                <a:latin typeface="Franklin Gothic Book" pitchFamily="34" charset="0"/>
              </a:defRPr>
            </a:lvl3pPr>
            <a:lvl4pPr marL="1600200" indent="-228600" eaLnBrk="0" hangingPunct="0">
              <a:spcBef>
                <a:spcPct val="20000"/>
              </a:spcBef>
              <a:buFont typeface="Arial" charset="0"/>
              <a:buChar char="–"/>
              <a:defRPr sz="2000">
                <a:solidFill>
                  <a:schemeClr val="tx1"/>
                </a:solidFill>
                <a:latin typeface="Franklin Gothic Book" pitchFamily="34" charset="0"/>
              </a:defRPr>
            </a:lvl4pPr>
            <a:lvl5pPr marL="2057400" indent="-228600" eaLnBrk="0" hangingPunct="0">
              <a:spcBef>
                <a:spcPct val="20000"/>
              </a:spcBef>
              <a:buFont typeface="Arial" charset="0"/>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9pPr>
          </a:lstStyle>
          <a:p>
            <a:pPr algn="ctr" eaLnBrk="1" hangingPunct="1">
              <a:spcBef>
                <a:spcPct val="0"/>
              </a:spcBef>
              <a:buFontTx/>
              <a:buNone/>
            </a:pPr>
            <a:endParaRPr lang="en-US" altLang="en-US" sz="1800" dirty="0">
              <a:solidFill>
                <a:srgbClr val="FFFFFF"/>
              </a:solidFill>
              <a:cs typeface="Arial" charset="0"/>
            </a:endParaRPr>
          </a:p>
        </p:txBody>
      </p:sp>
      <p:cxnSp>
        <p:nvCxnSpPr>
          <p:cNvPr id="5" name="AutoShape 69"/>
          <p:cNvCxnSpPr>
            <a:cxnSpLocks noChangeShapeType="1"/>
          </p:cNvCxnSpPr>
          <p:nvPr/>
        </p:nvCxnSpPr>
        <p:spPr bwMode="auto">
          <a:xfrm>
            <a:off x="4466259" y="4029075"/>
            <a:ext cx="428625" cy="0"/>
          </a:xfrm>
          <a:prstGeom prst="straightConnector1">
            <a:avLst/>
          </a:prstGeom>
          <a:noFill/>
          <a:ln w="12700">
            <a:solidFill>
              <a:srgbClr val="47652D"/>
            </a:solidFill>
            <a:round/>
            <a:headEnd/>
            <a:tailEnd type="triangle" w="med" len="med"/>
          </a:ln>
          <a:extLst>
            <a:ext uri="{909E8E84-426E-40DD-AFC4-6F175D3DCCD1}">
              <a14:hiddenFill xmlns:a14="http://schemas.microsoft.com/office/drawing/2010/main">
                <a:noFill/>
              </a14:hiddenFill>
            </a:ext>
          </a:extLst>
        </p:spPr>
      </p:cxnSp>
      <p:sp>
        <p:nvSpPr>
          <p:cNvPr id="6" name="Text Box 17"/>
          <p:cNvSpPr txBox="1">
            <a:spLocks noChangeArrowheads="1"/>
          </p:cNvSpPr>
          <p:nvPr/>
        </p:nvSpPr>
        <p:spPr bwMode="auto">
          <a:xfrm>
            <a:off x="3623296" y="3160713"/>
            <a:ext cx="842963" cy="446087"/>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Food Expenditure</a:t>
            </a:r>
          </a:p>
        </p:txBody>
      </p:sp>
      <p:cxnSp>
        <p:nvCxnSpPr>
          <p:cNvPr id="7" name="AutoShape 97"/>
          <p:cNvCxnSpPr>
            <a:cxnSpLocks noChangeShapeType="1"/>
            <a:stCxn id="10" idx="0"/>
            <a:endCxn id="6" idx="2"/>
          </p:cNvCxnSpPr>
          <p:nvPr/>
        </p:nvCxnSpPr>
        <p:spPr bwMode="auto">
          <a:xfrm flipV="1">
            <a:off x="4043984" y="3606800"/>
            <a:ext cx="1587" cy="223838"/>
          </a:xfrm>
          <a:prstGeom prst="straightConnector1">
            <a:avLst/>
          </a:prstGeom>
          <a:noFill/>
          <a:ln w="9525">
            <a:solidFill>
              <a:srgbClr val="47652D"/>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8" name="Straight Arrow Connector 7"/>
          <p:cNvCxnSpPr>
            <a:stCxn id="11" idx="2"/>
            <a:endCxn id="16" idx="0"/>
          </p:cNvCxnSpPr>
          <p:nvPr/>
        </p:nvCxnSpPr>
        <p:spPr bwMode="auto">
          <a:xfrm>
            <a:off x="6661771" y="3524250"/>
            <a:ext cx="3175" cy="268288"/>
          </a:xfrm>
          <a:prstGeom prst="straightConnector1">
            <a:avLst/>
          </a:prstGeom>
          <a:ln>
            <a:solidFill>
              <a:srgbClr val="47652D"/>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Box 16"/>
          <p:cNvSpPr txBox="1">
            <a:spLocks noChangeArrowheads="1"/>
          </p:cNvSpPr>
          <p:nvPr/>
        </p:nvSpPr>
        <p:spPr bwMode="auto">
          <a:xfrm>
            <a:off x="4894884" y="3149600"/>
            <a:ext cx="912812" cy="447675"/>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Food Access</a:t>
            </a:r>
          </a:p>
        </p:txBody>
      </p:sp>
      <p:sp>
        <p:nvSpPr>
          <p:cNvPr id="10" name="Text Box 18"/>
          <p:cNvSpPr txBox="1">
            <a:spLocks noChangeArrowheads="1"/>
          </p:cNvSpPr>
          <p:nvPr/>
        </p:nvSpPr>
        <p:spPr bwMode="auto">
          <a:xfrm>
            <a:off x="3620121" y="3830638"/>
            <a:ext cx="846138" cy="441325"/>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Non-food Expenditure</a:t>
            </a:r>
          </a:p>
        </p:txBody>
      </p:sp>
      <p:sp>
        <p:nvSpPr>
          <p:cNvPr id="11" name="Text Box 21"/>
          <p:cNvSpPr txBox="1">
            <a:spLocks noChangeArrowheads="1"/>
          </p:cNvSpPr>
          <p:nvPr/>
        </p:nvSpPr>
        <p:spPr bwMode="auto">
          <a:xfrm>
            <a:off x="6202984" y="3200400"/>
            <a:ext cx="917575" cy="323850"/>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Diet</a:t>
            </a:r>
          </a:p>
        </p:txBody>
      </p:sp>
      <p:cxnSp>
        <p:nvCxnSpPr>
          <p:cNvPr id="12" name="AutoShape 33"/>
          <p:cNvCxnSpPr>
            <a:cxnSpLocks noChangeShapeType="1"/>
            <a:stCxn id="9" idx="3"/>
            <a:endCxn id="11" idx="1"/>
          </p:cNvCxnSpPr>
          <p:nvPr/>
        </p:nvCxnSpPr>
        <p:spPr bwMode="auto">
          <a:xfrm flipV="1">
            <a:off x="5807696" y="3362325"/>
            <a:ext cx="395288" cy="11113"/>
          </a:xfrm>
          <a:prstGeom prst="straightConnector1">
            <a:avLst/>
          </a:prstGeom>
          <a:noFill/>
          <a:ln w="12700">
            <a:solidFill>
              <a:srgbClr val="47652D"/>
            </a:solidFill>
            <a:round/>
            <a:headEnd/>
            <a:tailEnd type="triangle" w="med" len="med"/>
          </a:ln>
          <a:extLst>
            <a:ext uri="{909E8E84-426E-40DD-AFC4-6F175D3DCCD1}">
              <a14:hiddenFill xmlns:a14="http://schemas.microsoft.com/office/drawing/2010/main">
                <a:noFill/>
              </a14:hiddenFill>
            </a:ext>
          </a:extLst>
        </p:spPr>
      </p:cxnSp>
      <p:cxnSp>
        <p:nvCxnSpPr>
          <p:cNvPr id="13" name="AutoShape 34"/>
          <p:cNvCxnSpPr>
            <a:cxnSpLocks noChangeShapeType="1"/>
          </p:cNvCxnSpPr>
          <p:nvPr/>
        </p:nvCxnSpPr>
        <p:spPr bwMode="auto">
          <a:xfrm flipV="1">
            <a:off x="5799759" y="4024313"/>
            <a:ext cx="406400" cy="3175"/>
          </a:xfrm>
          <a:prstGeom prst="straightConnector1">
            <a:avLst/>
          </a:prstGeom>
          <a:noFill/>
          <a:ln w="12700">
            <a:solidFill>
              <a:srgbClr val="47652D"/>
            </a:solidFill>
            <a:round/>
            <a:headEnd/>
            <a:tailEnd type="triangle" w="med" len="med"/>
          </a:ln>
          <a:extLst>
            <a:ext uri="{909E8E84-426E-40DD-AFC4-6F175D3DCCD1}">
              <a14:hiddenFill xmlns:a14="http://schemas.microsoft.com/office/drawing/2010/main">
                <a:noFill/>
              </a14:hiddenFill>
            </a:ext>
          </a:extLst>
        </p:spPr>
      </p:cxnSp>
      <p:sp>
        <p:nvSpPr>
          <p:cNvPr id="14" name="Text Box 35"/>
          <p:cNvSpPr txBox="1">
            <a:spLocks noChangeArrowheads="1"/>
          </p:cNvSpPr>
          <p:nvPr/>
        </p:nvSpPr>
        <p:spPr bwMode="auto">
          <a:xfrm>
            <a:off x="7703171" y="3276600"/>
            <a:ext cx="838200" cy="609600"/>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Child Nutrition Outcomes</a:t>
            </a:r>
          </a:p>
        </p:txBody>
      </p:sp>
      <p:cxnSp>
        <p:nvCxnSpPr>
          <p:cNvPr id="15" name="AutoShape 51"/>
          <p:cNvCxnSpPr>
            <a:cxnSpLocks noChangeShapeType="1"/>
            <a:stCxn id="21" idx="3"/>
          </p:cNvCxnSpPr>
          <p:nvPr/>
        </p:nvCxnSpPr>
        <p:spPr bwMode="auto">
          <a:xfrm flipV="1">
            <a:off x="3116884" y="3724275"/>
            <a:ext cx="323850" cy="0"/>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sp>
        <p:nvSpPr>
          <p:cNvPr id="16" name="Text Box 64"/>
          <p:cNvSpPr txBox="1">
            <a:spLocks noChangeArrowheads="1"/>
          </p:cNvSpPr>
          <p:nvPr/>
        </p:nvSpPr>
        <p:spPr bwMode="auto">
          <a:xfrm>
            <a:off x="6206159" y="3792538"/>
            <a:ext cx="915987" cy="474662"/>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Health</a:t>
            </a:r>
          </a:p>
          <a:p>
            <a:pPr>
              <a:defRPr/>
            </a:pPr>
            <a:r>
              <a:rPr lang="en-US" altLang="en-US" dirty="0">
                <a:solidFill>
                  <a:prstClr val="white"/>
                </a:solidFill>
              </a:rPr>
              <a:t>Status</a:t>
            </a:r>
          </a:p>
        </p:txBody>
      </p:sp>
      <p:sp>
        <p:nvSpPr>
          <p:cNvPr id="17" name="Text Box 65"/>
          <p:cNvSpPr txBox="1">
            <a:spLocks noChangeArrowheads="1"/>
          </p:cNvSpPr>
          <p:nvPr/>
        </p:nvSpPr>
        <p:spPr bwMode="auto">
          <a:xfrm>
            <a:off x="7709521" y="4157663"/>
            <a:ext cx="835025" cy="617537"/>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Mother’s Nutrition Outcomes</a:t>
            </a:r>
          </a:p>
        </p:txBody>
      </p:sp>
      <p:sp>
        <p:nvSpPr>
          <p:cNvPr id="18" name="Text Box 68"/>
          <p:cNvSpPr txBox="1">
            <a:spLocks noChangeArrowheads="1"/>
          </p:cNvSpPr>
          <p:nvPr/>
        </p:nvSpPr>
        <p:spPr bwMode="auto">
          <a:xfrm>
            <a:off x="4885359" y="3819525"/>
            <a:ext cx="912812" cy="447675"/>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Health</a:t>
            </a:r>
          </a:p>
          <a:p>
            <a:pPr>
              <a:defRPr/>
            </a:pPr>
            <a:r>
              <a:rPr lang="en-US" altLang="en-US" dirty="0">
                <a:solidFill>
                  <a:prstClr val="white"/>
                </a:solidFill>
              </a:rPr>
              <a:t>Care</a:t>
            </a:r>
          </a:p>
        </p:txBody>
      </p:sp>
      <p:sp>
        <p:nvSpPr>
          <p:cNvPr id="19" name="Text Box 71"/>
          <p:cNvSpPr txBox="1">
            <a:spLocks noChangeArrowheads="1"/>
          </p:cNvSpPr>
          <p:nvPr/>
        </p:nvSpPr>
        <p:spPr bwMode="auto">
          <a:xfrm>
            <a:off x="2161209" y="4562475"/>
            <a:ext cx="955675" cy="458788"/>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Women’s Empowerment</a:t>
            </a:r>
          </a:p>
        </p:txBody>
      </p:sp>
      <p:cxnSp>
        <p:nvCxnSpPr>
          <p:cNvPr id="20" name="AutoShape 78"/>
          <p:cNvCxnSpPr>
            <a:cxnSpLocks noChangeShapeType="1"/>
          </p:cNvCxnSpPr>
          <p:nvPr/>
        </p:nvCxnSpPr>
        <p:spPr bwMode="auto">
          <a:xfrm>
            <a:off x="7122146" y="4038600"/>
            <a:ext cx="398463" cy="0"/>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sp>
        <p:nvSpPr>
          <p:cNvPr id="21" name="Text Box 81"/>
          <p:cNvSpPr txBox="1">
            <a:spLocks noChangeArrowheads="1"/>
          </p:cNvSpPr>
          <p:nvPr/>
        </p:nvSpPr>
        <p:spPr bwMode="auto">
          <a:xfrm>
            <a:off x="2169146" y="3505200"/>
            <a:ext cx="947738" cy="438150"/>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Agricultural Income </a:t>
            </a:r>
          </a:p>
        </p:txBody>
      </p:sp>
      <p:sp>
        <p:nvSpPr>
          <p:cNvPr id="22" name="Text Box 83"/>
          <p:cNvSpPr txBox="1">
            <a:spLocks noChangeArrowheads="1"/>
          </p:cNvSpPr>
          <p:nvPr/>
        </p:nvSpPr>
        <p:spPr bwMode="auto">
          <a:xfrm>
            <a:off x="6206159" y="4538663"/>
            <a:ext cx="936625" cy="447675"/>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Caring Capacity &amp; Practices</a:t>
            </a:r>
          </a:p>
        </p:txBody>
      </p:sp>
      <p:cxnSp>
        <p:nvCxnSpPr>
          <p:cNvPr id="23" name="AutoShape 37"/>
          <p:cNvCxnSpPr>
            <a:cxnSpLocks noChangeShapeType="1"/>
          </p:cNvCxnSpPr>
          <p:nvPr/>
        </p:nvCxnSpPr>
        <p:spPr bwMode="auto">
          <a:xfrm>
            <a:off x="7122146" y="3346450"/>
            <a:ext cx="160338" cy="1588"/>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sp>
        <p:nvSpPr>
          <p:cNvPr id="24" name="Text Box 79"/>
          <p:cNvSpPr txBox="1">
            <a:spLocks noChangeArrowheads="1"/>
          </p:cNvSpPr>
          <p:nvPr/>
        </p:nvSpPr>
        <p:spPr bwMode="auto">
          <a:xfrm>
            <a:off x="2150096" y="2217738"/>
            <a:ext cx="944563" cy="452437"/>
          </a:xfrm>
          <a:prstGeom prst="rect">
            <a:avLst/>
          </a:prstGeom>
          <a:solidFill>
            <a:srgbClr val="99993E"/>
          </a:solidFill>
          <a:ln w="12700">
            <a:noFill/>
            <a:miter lim="800000"/>
            <a:headEnd/>
            <a:tailEnd/>
          </a:ln>
        </p:spPr>
        <p:txBody>
          <a:bodyPr lIns="45720" rIns="45720" anchor="ctr"/>
          <a:lstStyle>
            <a:lvl1pPr eaLnBrk="0" hangingPunct="0">
              <a:spcBef>
                <a:spcPct val="20000"/>
              </a:spcBef>
              <a:buFont typeface="Arial" charset="0"/>
              <a:buChar char="•"/>
              <a:defRPr sz="3200">
                <a:solidFill>
                  <a:schemeClr val="tx1"/>
                </a:solidFill>
                <a:latin typeface="Century Gothic" pitchFamily="34" charset="0"/>
              </a:defRPr>
            </a:lvl1pPr>
            <a:lvl2pPr marL="742950" indent="-285750" eaLnBrk="0" hangingPunct="0">
              <a:spcBef>
                <a:spcPct val="20000"/>
              </a:spcBef>
              <a:buFont typeface="Arial" charset="0"/>
              <a:buChar char="–"/>
              <a:defRPr sz="2800">
                <a:solidFill>
                  <a:schemeClr val="tx1"/>
                </a:solidFill>
                <a:latin typeface="Century Gothic" pitchFamily="34" charset="0"/>
              </a:defRPr>
            </a:lvl2pPr>
            <a:lvl3pPr marL="1143000" indent="-228600" eaLnBrk="0" hangingPunct="0">
              <a:spcBef>
                <a:spcPct val="20000"/>
              </a:spcBef>
              <a:buFont typeface="Arial" charset="0"/>
              <a:buChar char="•"/>
              <a:defRPr sz="2400">
                <a:solidFill>
                  <a:schemeClr val="tx1"/>
                </a:solidFill>
                <a:latin typeface="Century Gothic" pitchFamily="34" charset="0"/>
              </a:defRPr>
            </a:lvl3pPr>
            <a:lvl4pPr marL="1600200" indent="-228600" eaLnBrk="0" hangingPunct="0">
              <a:spcBef>
                <a:spcPct val="20000"/>
              </a:spcBef>
              <a:buFont typeface="Arial" charset="0"/>
              <a:buChar char="–"/>
              <a:defRPr sz="2000">
                <a:solidFill>
                  <a:schemeClr val="tx1"/>
                </a:solidFill>
                <a:latin typeface="Century Gothic" pitchFamily="34" charset="0"/>
              </a:defRPr>
            </a:lvl4pPr>
            <a:lvl5pPr marL="2057400" indent="-228600" eaLnBrk="0" hangingPunct="0">
              <a:spcBef>
                <a:spcPct val="20000"/>
              </a:spcBef>
              <a:buFont typeface="Arial" charset="0"/>
              <a:buChar char="»"/>
              <a:defRPr sz="2000">
                <a:solidFill>
                  <a:schemeClr val="tx1"/>
                </a:solidFill>
                <a:latin typeface="Century Gothic"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entury Gothic"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entury Gothic"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entury Gothic"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entury Gothic" pitchFamily="34" charset="0"/>
              </a:defRPr>
            </a:lvl9pPr>
          </a:lstStyle>
          <a:p>
            <a:pPr algn="ctr" eaLnBrk="1" hangingPunct="1">
              <a:spcBef>
                <a:spcPct val="0"/>
              </a:spcBef>
              <a:buFontTx/>
              <a:buNone/>
              <a:defRPr/>
            </a:pPr>
            <a:r>
              <a:rPr lang="en-US" altLang="en-US" sz="1050" dirty="0">
                <a:solidFill>
                  <a:prstClr val="white"/>
                </a:solidFill>
                <a:latin typeface="Calibri" panose="020F0502020204030204" pitchFamily="34" charset="0"/>
              </a:rPr>
              <a:t>Food Production</a:t>
            </a:r>
          </a:p>
        </p:txBody>
      </p:sp>
      <p:cxnSp>
        <p:nvCxnSpPr>
          <p:cNvPr id="25" name="AutoShape 28"/>
          <p:cNvCxnSpPr>
            <a:cxnSpLocks noChangeShapeType="1"/>
            <a:endCxn id="6" idx="0"/>
          </p:cNvCxnSpPr>
          <p:nvPr/>
        </p:nvCxnSpPr>
        <p:spPr bwMode="auto">
          <a:xfrm>
            <a:off x="4042396" y="2390775"/>
            <a:ext cx="3175" cy="769938"/>
          </a:xfrm>
          <a:prstGeom prst="straightConnector1">
            <a:avLst/>
          </a:prstGeom>
          <a:noFill/>
          <a:ln w="12700">
            <a:solidFill>
              <a:srgbClr val="47652D"/>
            </a:solidFill>
            <a:round/>
            <a:headEnd/>
            <a:tailEnd type="triangle" w="med" len="med"/>
          </a:ln>
          <a:extLst>
            <a:ext uri="{909E8E84-426E-40DD-AFC4-6F175D3DCCD1}">
              <a14:hiddenFill xmlns:a14="http://schemas.microsoft.com/office/drawing/2010/main">
                <a:noFill/>
              </a14:hiddenFill>
            </a:ext>
          </a:extLst>
        </p:spPr>
      </p:cxnSp>
      <p:cxnSp>
        <p:nvCxnSpPr>
          <p:cNvPr id="26" name="Straight Connector 25"/>
          <p:cNvCxnSpPr/>
          <p:nvPr/>
        </p:nvCxnSpPr>
        <p:spPr bwMode="auto">
          <a:xfrm>
            <a:off x="3445496" y="3382963"/>
            <a:ext cx="0" cy="668337"/>
          </a:xfrm>
          <a:prstGeom prst="line">
            <a:avLst/>
          </a:prstGeom>
          <a:ln w="12700">
            <a:solidFill>
              <a:srgbClr val="47652D"/>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6" idx="1"/>
          </p:cNvCxnSpPr>
          <p:nvPr/>
        </p:nvCxnSpPr>
        <p:spPr bwMode="auto">
          <a:xfrm>
            <a:off x="3440734" y="3382963"/>
            <a:ext cx="182562" cy="0"/>
          </a:xfrm>
          <a:prstGeom prst="straightConnector1">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0" idx="1"/>
          </p:cNvCxnSpPr>
          <p:nvPr/>
        </p:nvCxnSpPr>
        <p:spPr bwMode="auto">
          <a:xfrm>
            <a:off x="3445496" y="4051300"/>
            <a:ext cx="174625" cy="0"/>
          </a:xfrm>
          <a:prstGeom prst="straightConnector1">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sp>
        <p:nvSpPr>
          <p:cNvPr id="29" name="Text Box 17"/>
          <p:cNvSpPr txBox="1">
            <a:spLocks noChangeArrowheads="1"/>
          </p:cNvSpPr>
          <p:nvPr/>
        </p:nvSpPr>
        <p:spPr bwMode="auto">
          <a:xfrm>
            <a:off x="4885359" y="2484438"/>
            <a:ext cx="912812" cy="446087"/>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Processing </a:t>
            </a:r>
          </a:p>
          <a:p>
            <a:pPr>
              <a:defRPr/>
            </a:pPr>
            <a:r>
              <a:rPr lang="en-US" altLang="en-US" dirty="0">
                <a:solidFill>
                  <a:prstClr val="white"/>
                </a:solidFill>
              </a:rPr>
              <a:t>&amp; Storage</a:t>
            </a:r>
          </a:p>
        </p:txBody>
      </p:sp>
      <p:sp>
        <p:nvSpPr>
          <p:cNvPr id="30" name="Text Box 35"/>
          <p:cNvSpPr txBox="1">
            <a:spLocks noChangeArrowheads="1"/>
          </p:cNvSpPr>
          <p:nvPr/>
        </p:nvSpPr>
        <p:spPr bwMode="auto">
          <a:xfrm>
            <a:off x="5945014" y="2189163"/>
            <a:ext cx="2638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marL="171450" indent="-171450" eaLnBrk="0" hangingPunct="0">
              <a:spcBef>
                <a:spcPct val="20000"/>
              </a:spcBef>
              <a:buBlip>
                <a:blip r:embed="rId3"/>
              </a:buBlip>
              <a:defRPr sz="3200">
                <a:solidFill>
                  <a:schemeClr val="tx1"/>
                </a:solidFill>
                <a:latin typeface="Franklin Gothic Book" pitchFamily="34" charset="0"/>
              </a:defRPr>
            </a:lvl1pPr>
            <a:lvl2pPr marL="742950" indent="-285750" eaLnBrk="0" hangingPunct="0">
              <a:spcBef>
                <a:spcPct val="20000"/>
              </a:spcBef>
              <a:buBlip>
                <a:blip r:embed="rId3"/>
              </a:buBlip>
              <a:defRPr sz="2800">
                <a:solidFill>
                  <a:schemeClr val="tx1"/>
                </a:solidFill>
                <a:latin typeface="Franklin Gothic Book" pitchFamily="34" charset="0"/>
              </a:defRPr>
            </a:lvl2pPr>
            <a:lvl3pPr marL="1143000" indent="-228600" eaLnBrk="0" hangingPunct="0">
              <a:spcBef>
                <a:spcPct val="20000"/>
              </a:spcBef>
              <a:buBlip>
                <a:blip r:embed="rId3"/>
              </a:buBlip>
              <a:defRPr sz="2400">
                <a:solidFill>
                  <a:schemeClr val="tx1"/>
                </a:solidFill>
                <a:latin typeface="Franklin Gothic Book" pitchFamily="34" charset="0"/>
              </a:defRPr>
            </a:lvl3pPr>
            <a:lvl4pPr marL="1600200" indent="-228600" eaLnBrk="0" hangingPunct="0">
              <a:spcBef>
                <a:spcPct val="20000"/>
              </a:spcBef>
              <a:buFont typeface="Arial" charset="0"/>
              <a:buChar char="–"/>
              <a:defRPr sz="2000">
                <a:solidFill>
                  <a:schemeClr val="tx1"/>
                </a:solidFill>
                <a:latin typeface="Franklin Gothic Book" pitchFamily="34" charset="0"/>
              </a:defRPr>
            </a:lvl4pPr>
            <a:lvl5pPr marL="2057400" indent="-228600" eaLnBrk="0" hangingPunct="0">
              <a:spcBef>
                <a:spcPct val="20000"/>
              </a:spcBef>
              <a:buFont typeface="Arial" charset="0"/>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9pPr>
          </a:lstStyle>
          <a:p>
            <a:pPr eaLnBrk="1" hangingPunct="1">
              <a:spcBef>
                <a:spcPct val="0"/>
              </a:spcBef>
              <a:buFontTx/>
              <a:buChar char="•"/>
            </a:pPr>
            <a:r>
              <a:rPr lang="en-US" altLang="en-US" sz="1000" b="1" dirty="0">
                <a:solidFill>
                  <a:srgbClr val="2D472D"/>
                </a:solidFill>
                <a:latin typeface="Calibri" pitchFamily="34" charset="0"/>
              </a:rPr>
              <a:t>Food market environment</a:t>
            </a:r>
          </a:p>
          <a:p>
            <a:pPr eaLnBrk="1" hangingPunct="1">
              <a:spcBef>
                <a:spcPct val="0"/>
              </a:spcBef>
              <a:buFontTx/>
              <a:buChar char="•"/>
            </a:pPr>
            <a:r>
              <a:rPr lang="en-US" altLang="en-US" sz="1000" b="1" dirty="0">
                <a:solidFill>
                  <a:srgbClr val="2D472D"/>
                </a:solidFill>
                <a:latin typeface="Calibri" pitchFamily="34" charset="0"/>
              </a:rPr>
              <a:t>Natural resources environment</a:t>
            </a:r>
          </a:p>
          <a:p>
            <a:pPr eaLnBrk="1" hangingPunct="1">
              <a:spcBef>
                <a:spcPct val="0"/>
              </a:spcBef>
              <a:buFontTx/>
              <a:buChar char="•"/>
            </a:pPr>
            <a:r>
              <a:rPr lang="en-US" altLang="en-US" sz="1000" b="1" dirty="0">
                <a:solidFill>
                  <a:srgbClr val="2D472D"/>
                </a:solidFill>
                <a:latin typeface="Calibri" pitchFamily="34" charset="0"/>
              </a:rPr>
              <a:t>Health, water, and sanitation</a:t>
            </a:r>
          </a:p>
          <a:p>
            <a:pPr eaLnBrk="1" hangingPunct="1">
              <a:spcBef>
                <a:spcPct val="0"/>
              </a:spcBef>
              <a:buFontTx/>
              <a:buChar char="•"/>
            </a:pPr>
            <a:r>
              <a:rPr lang="en-US" altLang="en-US" sz="1000" b="1" dirty="0">
                <a:solidFill>
                  <a:srgbClr val="2D472D"/>
                </a:solidFill>
                <a:latin typeface="Calibri" pitchFamily="34" charset="0"/>
              </a:rPr>
              <a:t>Nutrition/health knowledge and norms</a:t>
            </a:r>
            <a:r>
              <a:rPr lang="en-US" altLang="en-US" sz="1000" dirty="0">
                <a:solidFill>
                  <a:srgbClr val="2D472D"/>
                </a:solidFill>
                <a:latin typeface="Calibri" pitchFamily="34" charset="0"/>
              </a:rPr>
              <a:t/>
            </a:r>
            <a:br>
              <a:rPr lang="en-US" altLang="en-US" sz="1000" dirty="0">
                <a:solidFill>
                  <a:srgbClr val="2D472D"/>
                </a:solidFill>
                <a:latin typeface="Calibri" pitchFamily="34" charset="0"/>
              </a:rPr>
            </a:br>
            <a:endParaRPr lang="en-US" altLang="en-US" sz="1000" dirty="0">
              <a:solidFill>
                <a:srgbClr val="2D472D"/>
              </a:solidFill>
              <a:latin typeface="Calibri" pitchFamily="34" charset="0"/>
            </a:endParaRPr>
          </a:p>
        </p:txBody>
      </p:sp>
      <p:cxnSp>
        <p:nvCxnSpPr>
          <p:cNvPr id="31" name="AutoShape 69"/>
          <p:cNvCxnSpPr>
            <a:cxnSpLocks noChangeShapeType="1"/>
          </p:cNvCxnSpPr>
          <p:nvPr/>
        </p:nvCxnSpPr>
        <p:spPr bwMode="auto">
          <a:xfrm>
            <a:off x="4472609" y="3387725"/>
            <a:ext cx="412750" cy="3175"/>
          </a:xfrm>
          <a:prstGeom prst="straightConnector1">
            <a:avLst/>
          </a:prstGeom>
          <a:noFill/>
          <a:ln w="12700">
            <a:solidFill>
              <a:srgbClr val="47652D"/>
            </a:solidFill>
            <a:round/>
            <a:headEnd/>
            <a:tailEnd type="triangle" w="med" len="med"/>
          </a:ln>
          <a:extLst>
            <a:ext uri="{909E8E84-426E-40DD-AFC4-6F175D3DCCD1}">
              <a14:hiddenFill xmlns:a14="http://schemas.microsoft.com/office/drawing/2010/main">
                <a:noFill/>
              </a14:hiddenFill>
            </a:ext>
          </a:extLst>
        </p:spPr>
      </p:cxnSp>
      <p:sp>
        <p:nvSpPr>
          <p:cNvPr id="32" name="Text Box 17"/>
          <p:cNvSpPr txBox="1">
            <a:spLocks noChangeArrowheads="1"/>
          </p:cNvSpPr>
          <p:nvPr/>
        </p:nvSpPr>
        <p:spPr bwMode="auto">
          <a:xfrm>
            <a:off x="3623296" y="2217738"/>
            <a:ext cx="842963" cy="446087"/>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Food </a:t>
            </a:r>
          </a:p>
          <a:p>
            <a:pPr>
              <a:defRPr/>
            </a:pPr>
            <a:r>
              <a:rPr lang="en-US" altLang="en-US" dirty="0">
                <a:solidFill>
                  <a:prstClr val="white"/>
                </a:solidFill>
              </a:rPr>
              <a:t>Prices</a:t>
            </a:r>
          </a:p>
        </p:txBody>
      </p:sp>
      <p:cxnSp>
        <p:nvCxnSpPr>
          <p:cNvPr id="33" name="AutoShape 69"/>
          <p:cNvCxnSpPr>
            <a:cxnSpLocks noChangeShapeType="1"/>
            <a:stCxn id="24" idx="3"/>
            <a:endCxn id="32" idx="1"/>
          </p:cNvCxnSpPr>
          <p:nvPr/>
        </p:nvCxnSpPr>
        <p:spPr bwMode="auto">
          <a:xfrm flipV="1">
            <a:off x="3094659" y="2439988"/>
            <a:ext cx="528637" cy="3175"/>
          </a:xfrm>
          <a:prstGeom prst="straightConnector1">
            <a:avLst/>
          </a:prstGeom>
          <a:noFill/>
          <a:ln w="12700">
            <a:solidFill>
              <a:srgbClr val="47652D"/>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4" name="AutoShape 69"/>
          <p:cNvCxnSpPr>
            <a:cxnSpLocks noChangeShapeType="1"/>
            <a:endCxn id="9" idx="0"/>
          </p:cNvCxnSpPr>
          <p:nvPr/>
        </p:nvCxnSpPr>
        <p:spPr bwMode="auto">
          <a:xfrm>
            <a:off x="5352084" y="2930525"/>
            <a:ext cx="0" cy="219075"/>
          </a:xfrm>
          <a:prstGeom prst="straightConnector1">
            <a:avLst/>
          </a:prstGeom>
          <a:noFill/>
          <a:ln w="12700">
            <a:solidFill>
              <a:srgbClr val="47652D"/>
            </a:solidFill>
            <a:round/>
            <a:headEnd/>
            <a:tailEnd type="triangle" w="med" len="med"/>
          </a:ln>
          <a:extLst>
            <a:ext uri="{909E8E84-426E-40DD-AFC4-6F175D3DCCD1}">
              <a14:hiddenFill xmlns:a14="http://schemas.microsoft.com/office/drawing/2010/main">
                <a:noFill/>
              </a14:hiddenFill>
            </a:ext>
          </a:extLst>
        </p:spPr>
      </p:cxnSp>
      <p:sp>
        <p:nvSpPr>
          <p:cNvPr id="35" name="Text Box 35"/>
          <p:cNvSpPr txBox="1">
            <a:spLocks noChangeArrowheads="1"/>
          </p:cNvSpPr>
          <p:nvPr/>
        </p:nvSpPr>
        <p:spPr bwMode="auto">
          <a:xfrm>
            <a:off x="5945014" y="1958421"/>
            <a:ext cx="1583082" cy="250826"/>
          </a:xfrm>
          <a:prstGeom prst="rect">
            <a:avLst/>
          </a:prstGeom>
          <a:noFill/>
          <a:ln w="12700">
            <a:noFill/>
            <a:miter lim="800000"/>
            <a:headEnd/>
            <a:tailEnd/>
          </a:ln>
        </p:spPr>
        <p:txBody>
          <a:bodyPr anchor="ctr"/>
          <a:lstStyle/>
          <a:p>
            <a:pPr>
              <a:defRPr/>
            </a:pPr>
            <a:r>
              <a:rPr lang="en-US" sz="1050" b="1" dirty="0">
                <a:solidFill>
                  <a:srgbClr val="2D472D"/>
                </a:solidFill>
              </a:rPr>
              <a:t>Key components of the enabling environment:</a:t>
            </a:r>
          </a:p>
        </p:txBody>
      </p:sp>
      <p:cxnSp>
        <p:nvCxnSpPr>
          <p:cNvPr id="36" name="AutoShape 69"/>
          <p:cNvCxnSpPr>
            <a:cxnSpLocks noChangeShapeType="1"/>
            <a:endCxn id="21" idx="1"/>
          </p:cNvCxnSpPr>
          <p:nvPr/>
        </p:nvCxnSpPr>
        <p:spPr bwMode="auto">
          <a:xfrm flipV="1">
            <a:off x="1686546" y="3724275"/>
            <a:ext cx="482600" cy="1588"/>
          </a:xfrm>
          <a:prstGeom prst="straightConnector1">
            <a:avLst/>
          </a:prstGeom>
          <a:noFill/>
          <a:ln w="12700">
            <a:solidFill>
              <a:srgbClr val="47652D"/>
            </a:solidFill>
            <a:round/>
            <a:headEnd type="triangle" w="med" len="med"/>
            <a:tailEnd type="triangle" w="med" len="med"/>
          </a:ln>
          <a:extLst>
            <a:ext uri="{909E8E84-426E-40DD-AFC4-6F175D3DCCD1}">
              <a14:hiddenFill xmlns:a14="http://schemas.microsoft.com/office/drawing/2010/main">
                <a:noFill/>
              </a14:hiddenFill>
            </a:ext>
          </a:extLst>
        </p:spPr>
      </p:cxnSp>
      <p:sp>
        <p:nvSpPr>
          <p:cNvPr id="37" name="Rectangle 122"/>
          <p:cNvSpPr>
            <a:spLocks noChangeArrowheads="1"/>
          </p:cNvSpPr>
          <p:nvPr/>
        </p:nvSpPr>
        <p:spPr bwMode="auto">
          <a:xfrm rot="16200000">
            <a:off x="-143841" y="3430587"/>
            <a:ext cx="3352800" cy="307975"/>
          </a:xfrm>
          <a:prstGeom prst="rect">
            <a:avLst/>
          </a:prstGeom>
          <a:solidFill>
            <a:schemeClr val="accent6">
              <a:lumMod val="50000"/>
            </a:schemeClr>
          </a:solidFill>
          <a:ln>
            <a:noFill/>
          </a:ln>
        </p:spPr>
        <p:txBody>
          <a:bodyPr>
            <a:spAutoFit/>
          </a:bodyPr>
          <a:lstStyle>
            <a:lvl1pPr eaLnBrk="0" hangingPunct="0">
              <a:spcBef>
                <a:spcPct val="20000"/>
              </a:spcBef>
              <a:buBlip>
                <a:blip r:embed="rId3"/>
              </a:buBlip>
              <a:defRPr sz="3200">
                <a:solidFill>
                  <a:schemeClr val="tx1"/>
                </a:solidFill>
                <a:latin typeface="Franklin Gothic Book" pitchFamily="34" charset="0"/>
              </a:defRPr>
            </a:lvl1pPr>
            <a:lvl2pPr marL="742950" indent="-285750" eaLnBrk="0" hangingPunct="0">
              <a:spcBef>
                <a:spcPct val="20000"/>
              </a:spcBef>
              <a:buBlip>
                <a:blip r:embed="rId3"/>
              </a:buBlip>
              <a:defRPr sz="2800">
                <a:solidFill>
                  <a:schemeClr val="tx1"/>
                </a:solidFill>
                <a:latin typeface="Franklin Gothic Book" pitchFamily="34" charset="0"/>
              </a:defRPr>
            </a:lvl2pPr>
            <a:lvl3pPr marL="1143000" indent="-228600" eaLnBrk="0" hangingPunct="0">
              <a:spcBef>
                <a:spcPct val="20000"/>
              </a:spcBef>
              <a:buBlip>
                <a:blip r:embed="rId3"/>
              </a:buBlip>
              <a:defRPr sz="2400">
                <a:solidFill>
                  <a:schemeClr val="tx1"/>
                </a:solidFill>
                <a:latin typeface="Franklin Gothic Book" pitchFamily="34" charset="0"/>
              </a:defRPr>
            </a:lvl3pPr>
            <a:lvl4pPr marL="1600200" indent="-228600" eaLnBrk="0" hangingPunct="0">
              <a:spcBef>
                <a:spcPct val="20000"/>
              </a:spcBef>
              <a:buFont typeface="Arial" charset="0"/>
              <a:buChar char="–"/>
              <a:defRPr sz="2000">
                <a:solidFill>
                  <a:schemeClr val="tx1"/>
                </a:solidFill>
                <a:latin typeface="Franklin Gothic Book" pitchFamily="34" charset="0"/>
              </a:defRPr>
            </a:lvl4pPr>
            <a:lvl5pPr marL="2057400" indent="-228600" eaLnBrk="0" hangingPunct="0">
              <a:spcBef>
                <a:spcPct val="20000"/>
              </a:spcBef>
              <a:buFont typeface="Arial" charset="0"/>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9pPr>
          </a:lstStyle>
          <a:p>
            <a:pPr algn="ctr" eaLnBrk="1" hangingPunct="1">
              <a:spcBef>
                <a:spcPct val="0"/>
              </a:spcBef>
              <a:buFontTx/>
              <a:buNone/>
            </a:pPr>
            <a:r>
              <a:rPr lang="en-US" altLang="en-US" sz="1400" dirty="0">
                <a:solidFill>
                  <a:prstClr val="white"/>
                </a:solidFill>
              </a:rPr>
              <a:t>Agricultural Livelihoods</a:t>
            </a:r>
          </a:p>
        </p:txBody>
      </p:sp>
      <p:sp>
        <p:nvSpPr>
          <p:cNvPr id="38" name="Rectangle 123"/>
          <p:cNvSpPr>
            <a:spLocks noChangeArrowheads="1"/>
          </p:cNvSpPr>
          <p:nvPr/>
        </p:nvSpPr>
        <p:spPr bwMode="auto">
          <a:xfrm rot="16200000">
            <a:off x="-983629" y="3429000"/>
            <a:ext cx="3355975" cy="307975"/>
          </a:xfrm>
          <a:prstGeom prst="rect">
            <a:avLst/>
          </a:prstGeom>
          <a:solidFill>
            <a:schemeClr val="accent6">
              <a:lumMod val="50000"/>
            </a:schemeClr>
          </a:solidFill>
          <a:ln>
            <a:noFill/>
          </a:ln>
        </p:spPr>
        <p:txBody>
          <a:bodyPr wrap="none">
            <a:spAutoFit/>
          </a:bodyPr>
          <a:lstStyle>
            <a:lvl1pPr eaLnBrk="0" hangingPunct="0">
              <a:spcBef>
                <a:spcPct val="20000"/>
              </a:spcBef>
              <a:buBlip>
                <a:blip r:embed="rId3"/>
              </a:buBlip>
              <a:defRPr sz="3200">
                <a:solidFill>
                  <a:schemeClr val="tx1"/>
                </a:solidFill>
                <a:latin typeface="Franklin Gothic Book" pitchFamily="34" charset="0"/>
              </a:defRPr>
            </a:lvl1pPr>
            <a:lvl2pPr marL="742950" indent="-285750" eaLnBrk="0" hangingPunct="0">
              <a:spcBef>
                <a:spcPct val="20000"/>
              </a:spcBef>
              <a:buBlip>
                <a:blip r:embed="rId3"/>
              </a:buBlip>
              <a:defRPr sz="2800">
                <a:solidFill>
                  <a:schemeClr val="tx1"/>
                </a:solidFill>
                <a:latin typeface="Franklin Gothic Book" pitchFamily="34" charset="0"/>
              </a:defRPr>
            </a:lvl2pPr>
            <a:lvl3pPr marL="1143000" indent="-228600" eaLnBrk="0" hangingPunct="0">
              <a:spcBef>
                <a:spcPct val="20000"/>
              </a:spcBef>
              <a:buBlip>
                <a:blip r:embed="rId3"/>
              </a:buBlip>
              <a:defRPr sz="2400">
                <a:solidFill>
                  <a:schemeClr val="tx1"/>
                </a:solidFill>
                <a:latin typeface="Franklin Gothic Book" pitchFamily="34" charset="0"/>
              </a:defRPr>
            </a:lvl3pPr>
            <a:lvl4pPr marL="1600200" indent="-228600" eaLnBrk="0" hangingPunct="0">
              <a:spcBef>
                <a:spcPct val="20000"/>
              </a:spcBef>
              <a:buFont typeface="Arial" charset="0"/>
              <a:buChar char="–"/>
              <a:defRPr sz="2000">
                <a:solidFill>
                  <a:schemeClr val="tx1"/>
                </a:solidFill>
                <a:latin typeface="Franklin Gothic Book" pitchFamily="34" charset="0"/>
              </a:defRPr>
            </a:lvl4pPr>
            <a:lvl5pPr marL="2057400" indent="-228600" eaLnBrk="0" hangingPunct="0">
              <a:spcBef>
                <a:spcPct val="20000"/>
              </a:spcBef>
              <a:buFont typeface="Arial" charset="0"/>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9pPr>
          </a:lstStyle>
          <a:p>
            <a:pPr algn="ctr" eaLnBrk="1" hangingPunct="1">
              <a:spcBef>
                <a:spcPct val="0"/>
              </a:spcBef>
              <a:buFontTx/>
              <a:buNone/>
            </a:pPr>
            <a:r>
              <a:rPr lang="en-US" altLang="en-US" sz="1400" dirty="0">
                <a:solidFill>
                  <a:prstClr val="white"/>
                </a:solidFill>
              </a:rPr>
              <a:t>Household Assets and Livelihoods</a:t>
            </a:r>
          </a:p>
        </p:txBody>
      </p:sp>
      <p:sp>
        <p:nvSpPr>
          <p:cNvPr id="39" name="Rectangle 124"/>
          <p:cNvSpPr>
            <a:spLocks noChangeArrowheads="1"/>
          </p:cNvSpPr>
          <p:nvPr/>
        </p:nvSpPr>
        <p:spPr bwMode="auto">
          <a:xfrm>
            <a:off x="2034209" y="1143000"/>
            <a:ext cx="2925762" cy="307975"/>
          </a:xfrm>
          <a:prstGeom prst="rect">
            <a:avLst/>
          </a:prstGeom>
          <a:solidFill>
            <a:schemeClr val="accent6">
              <a:lumMod val="50000"/>
            </a:schemeClr>
          </a:solidFill>
          <a:ln>
            <a:noFill/>
          </a:ln>
        </p:spPr>
        <p:txBody>
          <a:bodyPr wrap="none">
            <a:spAutoFit/>
          </a:bodyPr>
          <a:lstStyle>
            <a:lvl1pPr eaLnBrk="0" hangingPunct="0">
              <a:spcBef>
                <a:spcPct val="20000"/>
              </a:spcBef>
              <a:buBlip>
                <a:blip r:embed="rId3"/>
              </a:buBlip>
              <a:defRPr sz="3200">
                <a:solidFill>
                  <a:schemeClr val="tx1"/>
                </a:solidFill>
                <a:latin typeface="Franklin Gothic Book" pitchFamily="34" charset="0"/>
              </a:defRPr>
            </a:lvl1pPr>
            <a:lvl2pPr marL="742950" indent="-285750" eaLnBrk="0" hangingPunct="0">
              <a:spcBef>
                <a:spcPct val="20000"/>
              </a:spcBef>
              <a:buBlip>
                <a:blip r:embed="rId3"/>
              </a:buBlip>
              <a:defRPr sz="2800">
                <a:solidFill>
                  <a:schemeClr val="tx1"/>
                </a:solidFill>
                <a:latin typeface="Franklin Gothic Book" pitchFamily="34" charset="0"/>
              </a:defRPr>
            </a:lvl2pPr>
            <a:lvl3pPr marL="1143000" indent="-228600" eaLnBrk="0" hangingPunct="0">
              <a:spcBef>
                <a:spcPct val="20000"/>
              </a:spcBef>
              <a:buBlip>
                <a:blip r:embed="rId3"/>
              </a:buBlip>
              <a:defRPr sz="2400">
                <a:solidFill>
                  <a:schemeClr val="tx1"/>
                </a:solidFill>
                <a:latin typeface="Franklin Gothic Book" pitchFamily="34" charset="0"/>
              </a:defRPr>
            </a:lvl3pPr>
            <a:lvl4pPr marL="1600200" indent="-228600" eaLnBrk="0" hangingPunct="0">
              <a:spcBef>
                <a:spcPct val="20000"/>
              </a:spcBef>
              <a:buFont typeface="Arial" charset="0"/>
              <a:buChar char="–"/>
              <a:defRPr sz="2000">
                <a:solidFill>
                  <a:schemeClr val="tx1"/>
                </a:solidFill>
                <a:latin typeface="Franklin Gothic Book" pitchFamily="34" charset="0"/>
              </a:defRPr>
            </a:lvl4pPr>
            <a:lvl5pPr marL="2057400" indent="-228600" eaLnBrk="0" hangingPunct="0">
              <a:spcBef>
                <a:spcPct val="20000"/>
              </a:spcBef>
              <a:buFont typeface="Arial" charset="0"/>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9pPr>
          </a:lstStyle>
          <a:p>
            <a:pPr algn="ctr" eaLnBrk="1" hangingPunct="1">
              <a:spcBef>
                <a:spcPct val="0"/>
              </a:spcBef>
              <a:buFontTx/>
              <a:buNone/>
            </a:pPr>
            <a:r>
              <a:rPr lang="en-US" altLang="en-US" sz="1400" dirty="0">
                <a:solidFill>
                  <a:prstClr val="white"/>
                </a:solidFill>
              </a:rPr>
              <a:t>National Economic Growth</a:t>
            </a:r>
          </a:p>
        </p:txBody>
      </p:sp>
      <p:sp>
        <p:nvSpPr>
          <p:cNvPr id="40" name="Rectangle 125"/>
          <p:cNvSpPr>
            <a:spLocks noChangeArrowheads="1"/>
          </p:cNvSpPr>
          <p:nvPr/>
        </p:nvSpPr>
        <p:spPr bwMode="auto">
          <a:xfrm>
            <a:off x="5387009" y="1143000"/>
            <a:ext cx="2925762" cy="307975"/>
          </a:xfrm>
          <a:prstGeom prst="rect">
            <a:avLst/>
          </a:prstGeom>
          <a:solidFill>
            <a:schemeClr val="accent6">
              <a:lumMod val="50000"/>
            </a:schemeClr>
          </a:solidFill>
          <a:ln>
            <a:noFill/>
          </a:ln>
        </p:spPr>
        <p:txBody>
          <a:bodyPr wrap="none">
            <a:spAutoFit/>
          </a:bodyPr>
          <a:lstStyle>
            <a:lvl1pPr eaLnBrk="0" hangingPunct="0">
              <a:spcBef>
                <a:spcPct val="20000"/>
              </a:spcBef>
              <a:buBlip>
                <a:blip r:embed="rId3"/>
              </a:buBlip>
              <a:defRPr sz="3200">
                <a:solidFill>
                  <a:schemeClr val="tx1"/>
                </a:solidFill>
                <a:latin typeface="Franklin Gothic Book" pitchFamily="34" charset="0"/>
              </a:defRPr>
            </a:lvl1pPr>
            <a:lvl2pPr marL="742950" indent="-285750" eaLnBrk="0" hangingPunct="0">
              <a:spcBef>
                <a:spcPct val="20000"/>
              </a:spcBef>
              <a:buBlip>
                <a:blip r:embed="rId3"/>
              </a:buBlip>
              <a:defRPr sz="2800">
                <a:solidFill>
                  <a:schemeClr val="tx1"/>
                </a:solidFill>
                <a:latin typeface="Franklin Gothic Book" pitchFamily="34" charset="0"/>
              </a:defRPr>
            </a:lvl2pPr>
            <a:lvl3pPr marL="1143000" indent="-228600" eaLnBrk="0" hangingPunct="0">
              <a:spcBef>
                <a:spcPct val="20000"/>
              </a:spcBef>
              <a:buBlip>
                <a:blip r:embed="rId3"/>
              </a:buBlip>
              <a:defRPr sz="2400">
                <a:solidFill>
                  <a:schemeClr val="tx1"/>
                </a:solidFill>
                <a:latin typeface="Franklin Gothic Book" pitchFamily="34" charset="0"/>
              </a:defRPr>
            </a:lvl3pPr>
            <a:lvl4pPr marL="1600200" indent="-228600" eaLnBrk="0" hangingPunct="0">
              <a:spcBef>
                <a:spcPct val="20000"/>
              </a:spcBef>
              <a:buFont typeface="Arial" charset="0"/>
              <a:buChar char="–"/>
              <a:defRPr sz="2000">
                <a:solidFill>
                  <a:schemeClr val="tx1"/>
                </a:solidFill>
                <a:latin typeface="Franklin Gothic Book" pitchFamily="34" charset="0"/>
              </a:defRPr>
            </a:lvl4pPr>
            <a:lvl5pPr marL="2057400" indent="-228600" eaLnBrk="0" hangingPunct="0">
              <a:spcBef>
                <a:spcPct val="20000"/>
              </a:spcBef>
              <a:buFont typeface="Arial" charset="0"/>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pitchFamily="34" charset="0"/>
              </a:defRPr>
            </a:lvl9pPr>
          </a:lstStyle>
          <a:p>
            <a:pPr algn="ctr" eaLnBrk="1" hangingPunct="1">
              <a:spcBef>
                <a:spcPct val="0"/>
              </a:spcBef>
              <a:buFontTx/>
              <a:buNone/>
            </a:pPr>
            <a:r>
              <a:rPr lang="en-US" altLang="en-US" sz="1400" dirty="0">
                <a:solidFill>
                  <a:prstClr val="white"/>
                </a:solidFill>
              </a:rPr>
              <a:t>National Nutrition Profile</a:t>
            </a:r>
          </a:p>
        </p:txBody>
      </p:sp>
      <p:cxnSp>
        <p:nvCxnSpPr>
          <p:cNvPr id="41" name="AutoShape 69"/>
          <p:cNvCxnSpPr>
            <a:cxnSpLocks noChangeShapeType="1"/>
            <a:endCxn id="24" idx="1"/>
          </p:cNvCxnSpPr>
          <p:nvPr/>
        </p:nvCxnSpPr>
        <p:spPr bwMode="auto">
          <a:xfrm>
            <a:off x="1686546" y="2441575"/>
            <a:ext cx="463550" cy="1588"/>
          </a:xfrm>
          <a:prstGeom prst="straightConnector1">
            <a:avLst/>
          </a:prstGeom>
          <a:noFill/>
          <a:ln w="12700">
            <a:solidFill>
              <a:srgbClr val="47652D"/>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2" name="AutoShape 69"/>
          <p:cNvCxnSpPr>
            <a:cxnSpLocks noChangeShapeType="1"/>
            <a:endCxn id="19" idx="1"/>
          </p:cNvCxnSpPr>
          <p:nvPr/>
        </p:nvCxnSpPr>
        <p:spPr bwMode="auto">
          <a:xfrm>
            <a:off x="1686546" y="4791075"/>
            <a:ext cx="474663" cy="0"/>
          </a:xfrm>
          <a:prstGeom prst="straightConnector1">
            <a:avLst/>
          </a:prstGeom>
          <a:noFill/>
          <a:ln w="12700">
            <a:solidFill>
              <a:srgbClr val="47652D"/>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3" name="AutoShape 69"/>
          <p:cNvCxnSpPr>
            <a:cxnSpLocks noChangeShapeType="1"/>
          </p:cNvCxnSpPr>
          <p:nvPr/>
        </p:nvCxnSpPr>
        <p:spPr bwMode="auto">
          <a:xfrm>
            <a:off x="848346" y="3716338"/>
            <a:ext cx="530225" cy="1587"/>
          </a:xfrm>
          <a:prstGeom prst="straightConnector1">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44" name="Elbow Connector 43"/>
          <p:cNvCxnSpPr>
            <a:stCxn id="39" idx="1"/>
          </p:cNvCxnSpPr>
          <p:nvPr/>
        </p:nvCxnSpPr>
        <p:spPr bwMode="auto">
          <a:xfrm rot="10800000" flipV="1">
            <a:off x="662609" y="1296988"/>
            <a:ext cx="1371600" cy="608012"/>
          </a:xfrm>
          <a:prstGeom prst="bentConnector3">
            <a:avLst>
              <a:gd name="adj1" fmla="val 100000"/>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bwMode="auto">
          <a:xfrm>
            <a:off x="3088309" y="2593975"/>
            <a:ext cx="1801812" cy="112713"/>
          </a:xfrm>
          <a:prstGeom prst="bentConnector3">
            <a:avLst>
              <a:gd name="adj1" fmla="val 15061"/>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46" name="AutoShape 34"/>
          <p:cNvCxnSpPr>
            <a:cxnSpLocks noChangeShapeType="1"/>
            <a:stCxn id="39" idx="3"/>
            <a:endCxn id="40" idx="1"/>
          </p:cNvCxnSpPr>
          <p:nvPr/>
        </p:nvCxnSpPr>
        <p:spPr bwMode="auto">
          <a:xfrm>
            <a:off x="4959971" y="1296988"/>
            <a:ext cx="427038" cy="0"/>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cxnSp>
        <p:nvCxnSpPr>
          <p:cNvPr id="47" name="Elbow Connector 46"/>
          <p:cNvCxnSpPr>
            <a:endCxn id="40" idx="3"/>
          </p:cNvCxnSpPr>
          <p:nvPr/>
        </p:nvCxnSpPr>
        <p:spPr bwMode="auto">
          <a:xfrm rot="16200000" flipV="1">
            <a:off x="6935615" y="2674144"/>
            <a:ext cx="3181350" cy="427038"/>
          </a:xfrm>
          <a:prstGeom prst="bentConnector2">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48" name="AutoShape 70"/>
          <p:cNvCxnSpPr>
            <a:cxnSpLocks noChangeShapeType="1"/>
            <a:stCxn id="17" idx="3"/>
          </p:cNvCxnSpPr>
          <p:nvPr/>
        </p:nvCxnSpPr>
        <p:spPr bwMode="auto">
          <a:xfrm flipV="1">
            <a:off x="8544546" y="4465638"/>
            <a:ext cx="195263" cy="0"/>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cxnSp>
        <p:nvCxnSpPr>
          <p:cNvPr id="49" name="AutoShape 70"/>
          <p:cNvCxnSpPr>
            <a:cxnSpLocks noChangeShapeType="1"/>
            <a:stCxn id="14" idx="3"/>
          </p:cNvCxnSpPr>
          <p:nvPr/>
        </p:nvCxnSpPr>
        <p:spPr bwMode="auto">
          <a:xfrm>
            <a:off x="8541371" y="3581400"/>
            <a:ext cx="198438" cy="4763"/>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cxnSp>
        <p:nvCxnSpPr>
          <p:cNvPr id="50" name="Elbow Connector 49"/>
          <p:cNvCxnSpPr/>
          <p:nvPr/>
        </p:nvCxnSpPr>
        <p:spPr bwMode="auto">
          <a:xfrm rot="10800000" flipV="1">
            <a:off x="768350" y="1536146"/>
            <a:ext cx="7994650" cy="381000"/>
          </a:xfrm>
          <a:prstGeom prst="bentConnector3">
            <a:avLst>
              <a:gd name="adj1" fmla="val 99995"/>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51" name="AutoShape 36"/>
          <p:cNvCxnSpPr>
            <a:cxnSpLocks noChangeShapeType="1"/>
          </p:cNvCxnSpPr>
          <p:nvPr/>
        </p:nvCxnSpPr>
        <p:spPr bwMode="auto">
          <a:xfrm>
            <a:off x="7282484" y="3336925"/>
            <a:ext cx="14287" cy="1463675"/>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cxnSp>
        <p:nvCxnSpPr>
          <p:cNvPr id="52" name="AutoShape 51"/>
          <p:cNvCxnSpPr>
            <a:cxnSpLocks noChangeShapeType="1"/>
          </p:cNvCxnSpPr>
          <p:nvPr/>
        </p:nvCxnSpPr>
        <p:spPr bwMode="auto">
          <a:xfrm flipV="1">
            <a:off x="3131171" y="4837113"/>
            <a:ext cx="323850" cy="0"/>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cxnSp>
        <p:nvCxnSpPr>
          <p:cNvPr id="53" name="Straight Connector 52"/>
          <p:cNvCxnSpPr/>
          <p:nvPr/>
        </p:nvCxnSpPr>
        <p:spPr bwMode="auto">
          <a:xfrm>
            <a:off x="3459784" y="4495800"/>
            <a:ext cx="0" cy="668338"/>
          </a:xfrm>
          <a:prstGeom prst="line">
            <a:avLst/>
          </a:prstGeom>
          <a:ln w="12700">
            <a:solidFill>
              <a:srgbClr val="47652D"/>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bwMode="auto">
          <a:xfrm>
            <a:off x="3455021" y="4495800"/>
            <a:ext cx="182563" cy="0"/>
          </a:xfrm>
          <a:prstGeom prst="straightConnector1">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auto">
          <a:xfrm>
            <a:off x="3462959" y="5181600"/>
            <a:ext cx="174625" cy="0"/>
          </a:xfrm>
          <a:prstGeom prst="straightConnector1">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sp>
        <p:nvSpPr>
          <p:cNvPr id="56" name="Text Box 17"/>
          <p:cNvSpPr txBox="1">
            <a:spLocks noChangeArrowheads="1"/>
          </p:cNvSpPr>
          <p:nvPr/>
        </p:nvSpPr>
        <p:spPr bwMode="auto">
          <a:xfrm>
            <a:off x="3632821" y="4373563"/>
            <a:ext cx="842963" cy="350837"/>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Time</a:t>
            </a:r>
          </a:p>
        </p:txBody>
      </p:sp>
      <p:cxnSp>
        <p:nvCxnSpPr>
          <p:cNvPr id="57" name="AutoShape 97"/>
          <p:cNvCxnSpPr>
            <a:cxnSpLocks noChangeShapeType="1"/>
            <a:endCxn id="56" idx="2"/>
          </p:cNvCxnSpPr>
          <p:nvPr/>
        </p:nvCxnSpPr>
        <p:spPr bwMode="auto">
          <a:xfrm flipV="1">
            <a:off x="4051921" y="4724400"/>
            <a:ext cx="1588" cy="204788"/>
          </a:xfrm>
          <a:prstGeom prst="straightConnector1">
            <a:avLst/>
          </a:prstGeom>
          <a:noFill/>
          <a:ln w="9525">
            <a:solidFill>
              <a:srgbClr val="47652D"/>
            </a:solidFill>
            <a:round/>
            <a:headEnd type="triangle" w="med" len="med"/>
            <a:tailEnd type="triangle" w="med" len="med"/>
          </a:ln>
          <a:extLst>
            <a:ext uri="{909E8E84-426E-40DD-AFC4-6F175D3DCCD1}">
              <a14:hiddenFill xmlns:a14="http://schemas.microsoft.com/office/drawing/2010/main">
                <a:noFill/>
              </a14:hiddenFill>
            </a:ext>
          </a:extLst>
        </p:spPr>
      </p:cxnSp>
      <p:sp>
        <p:nvSpPr>
          <p:cNvPr id="58" name="Text Box 18"/>
          <p:cNvSpPr txBox="1">
            <a:spLocks noChangeArrowheads="1"/>
          </p:cNvSpPr>
          <p:nvPr/>
        </p:nvSpPr>
        <p:spPr bwMode="auto">
          <a:xfrm>
            <a:off x="3629646" y="4929188"/>
            <a:ext cx="846138" cy="404812"/>
          </a:xfrm>
          <a:prstGeom prst="rect">
            <a:avLst/>
          </a:prstGeom>
          <a:solidFill>
            <a:srgbClr val="99993E"/>
          </a:solidFill>
          <a:ln w="12700">
            <a:noFill/>
            <a:miter lim="800000"/>
            <a:headEnd/>
            <a:tailEnd/>
          </a:ln>
        </p:spPr>
        <p:txBody>
          <a:bodyPr lIns="45720" rIns="45720" anchor="ctr"/>
          <a:lstStyle>
            <a:defPPr>
              <a:defRPr lang="en-US"/>
            </a:defPPr>
            <a:lvl1pPr algn="ctr" eaLnBrk="1" hangingPunct="1">
              <a:buFontTx/>
              <a:buNone/>
              <a:defRPr sz="1050">
                <a:solidFill>
                  <a:schemeClr val="bg1"/>
                </a:solidFill>
                <a:latin typeface="Calibri" panose="020F0502020204030204" pitchFamily="34" charset="0"/>
              </a:defRPr>
            </a:lvl1pPr>
            <a:lvl2pPr marL="742950" indent="-285750" eaLnBrk="0" hangingPunct="0">
              <a:spcBef>
                <a:spcPct val="20000"/>
              </a:spcBef>
              <a:buFont typeface="Arial" charset="0"/>
              <a:buChar char="–"/>
              <a:defRPr sz="2800">
                <a:latin typeface="Century Gothic" pitchFamily="34" charset="0"/>
              </a:defRPr>
            </a:lvl2pPr>
            <a:lvl3pPr marL="1143000" indent="-228600" eaLnBrk="0" hangingPunct="0">
              <a:spcBef>
                <a:spcPct val="20000"/>
              </a:spcBef>
              <a:buFont typeface="Arial" charset="0"/>
              <a:buChar char="•"/>
              <a:defRPr sz="2400">
                <a:latin typeface="Century Gothic" pitchFamily="34" charset="0"/>
              </a:defRPr>
            </a:lvl3pPr>
            <a:lvl4pPr marL="1600200" indent="-228600" eaLnBrk="0" hangingPunct="0">
              <a:spcBef>
                <a:spcPct val="20000"/>
              </a:spcBef>
              <a:buFont typeface="Arial" charset="0"/>
              <a:buChar char="–"/>
              <a:defRPr sz="2000">
                <a:latin typeface="Century Gothic" pitchFamily="34" charset="0"/>
              </a:defRPr>
            </a:lvl4pPr>
            <a:lvl5pPr marL="2057400" indent="-228600" eaLnBrk="0" hangingPunct="0">
              <a:spcBef>
                <a:spcPct val="20000"/>
              </a:spcBef>
              <a:buFont typeface="Arial" charset="0"/>
              <a:buChar char="»"/>
              <a:defRPr sz="2000">
                <a:latin typeface="Century Gothic" pitchFamily="34" charset="0"/>
              </a:defRPr>
            </a:lvl5pPr>
            <a:lvl6pPr marL="2514600" indent="-228600" eaLnBrk="0" fontAlgn="base" hangingPunct="0">
              <a:spcBef>
                <a:spcPct val="20000"/>
              </a:spcBef>
              <a:spcAft>
                <a:spcPct val="0"/>
              </a:spcAft>
              <a:buFont typeface="Arial" charset="0"/>
              <a:buChar char="»"/>
              <a:defRPr sz="2000">
                <a:latin typeface="Century Gothic" pitchFamily="34" charset="0"/>
              </a:defRPr>
            </a:lvl6pPr>
            <a:lvl7pPr marL="2971800" indent="-228600" eaLnBrk="0" fontAlgn="base" hangingPunct="0">
              <a:spcBef>
                <a:spcPct val="20000"/>
              </a:spcBef>
              <a:spcAft>
                <a:spcPct val="0"/>
              </a:spcAft>
              <a:buFont typeface="Arial" charset="0"/>
              <a:buChar char="»"/>
              <a:defRPr sz="2000">
                <a:latin typeface="Century Gothic" pitchFamily="34" charset="0"/>
              </a:defRPr>
            </a:lvl7pPr>
            <a:lvl8pPr marL="3429000" indent="-228600" eaLnBrk="0" fontAlgn="base" hangingPunct="0">
              <a:spcBef>
                <a:spcPct val="20000"/>
              </a:spcBef>
              <a:spcAft>
                <a:spcPct val="0"/>
              </a:spcAft>
              <a:buFont typeface="Arial" charset="0"/>
              <a:buChar char="»"/>
              <a:defRPr sz="2000">
                <a:latin typeface="Century Gothic" pitchFamily="34" charset="0"/>
              </a:defRPr>
            </a:lvl8pPr>
            <a:lvl9pPr marL="3886200" indent="-228600" eaLnBrk="0" fontAlgn="base" hangingPunct="0">
              <a:spcBef>
                <a:spcPct val="20000"/>
              </a:spcBef>
              <a:spcAft>
                <a:spcPct val="0"/>
              </a:spcAft>
              <a:buFont typeface="Arial" charset="0"/>
              <a:buChar char="»"/>
              <a:defRPr sz="2000">
                <a:latin typeface="Century Gothic" pitchFamily="34" charset="0"/>
              </a:defRPr>
            </a:lvl9pPr>
          </a:lstStyle>
          <a:p>
            <a:pPr>
              <a:defRPr/>
            </a:pPr>
            <a:r>
              <a:rPr lang="en-US" altLang="en-US" dirty="0">
                <a:solidFill>
                  <a:prstClr val="white"/>
                </a:solidFill>
              </a:rPr>
              <a:t>Energy Expenditure</a:t>
            </a:r>
          </a:p>
        </p:txBody>
      </p:sp>
      <p:cxnSp>
        <p:nvCxnSpPr>
          <p:cNvPr id="59" name="Straight Connector 58"/>
          <p:cNvCxnSpPr/>
          <p:nvPr/>
        </p:nvCxnSpPr>
        <p:spPr bwMode="auto">
          <a:xfrm>
            <a:off x="7520609" y="3581400"/>
            <a:ext cx="4762" cy="896938"/>
          </a:xfrm>
          <a:prstGeom prst="line">
            <a:avLst/>
          </a:prstGeom>
          <a:ln w="12700">
            <a:solidFill>
              <a:srgbClr val="47652D"/>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bwMode="auto">
          <a:xfrm>
            <a:off x="7520609" y="3581400"/>
            <a:ext cx="182562" cy="0"/>
          </a:xfrm>
          <a:prstGeom prst="straightConnector1">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bwMode="auto">
          <a:xfrm>
            <a:off x="7525371" y="4478338"/>
            <a:ext cx="174625" cy="0"/>
          </a:xfrm>
          <a:prstGeom prst="straightConnector1">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bwMode="auto">
          <a:xfrm>
            <a:off x="6674471" y="4262438"/>
            <a:ext cx="3175" cy="260350"/>
          </a:xfrm>
          <a:prstGeom prst="straightConnector1">
            <a:avLst/>
          </a:prstGeom>
          <a:ln>
            <a:solidFill>
              <a:srgbClr val="47652D"/>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auto">
          <a:xfrm flipH="1">
            <a:off x="4880596" y="4562475"/>
            <a:ext cx="9525" cy="542925"/>
          </a:xfrm>
          <a:prstGeom prst="line">
            <a:avLst/>
          </a:prstGeom>
          <a:ln w="12700">
            <a:solidFill>
              <a:srgbClr val="47652D"/>
            </a:solidFill>
          </a:ln>
        </p:spPr>
        <p:style>
          <a:lnRef idx="1">
            <a:schemeClr val="accent1"/>
          </a:lnRef>
          <a:fillRef idx="0">
            <a:schemeClr val="accent1"/>
          </a:fillRef>
          <a:effectRef idx="0">
            <a:schemeClr val="accent1"/>
          </a:effectRef>
          <a:fontRef idx="minor">
            <a:schemeClr val="tx1"/>
          </a:fontRef>
        </p:style>
      </p:cxnSp>
      <p:cxnSp>
        <p:nvCxnSpPr>
          <p:cNvPr id="64" name="AutoShape 33"/>
          <p:cNvCxnSpPr>
            <a:cxnSpLocks noChangeShapeType="1"/>
          </p:cNvCxnSpPr>
          <p:nvPr/>
        </p:nvCxnSpPr>
        <p:spPr bwMode="auto">
          <a:xfrm flipV="1">
            <a:off x="4890121" y="4830763"/>
            <a:ext cx="1312863" cy="6350"/>
          </a:xfrm>
          <a:prstGeom prst="straightConnector1">
            <a:avLst/>
          </a:prstGeom>
          <a:noFill/>
          <a:ln w="12700">
            <a:solidFill>
              <a:srgbClr val="47652D"/>
            </a:solidFill>
            <a:round/>
            <a:headEnd/>
            <a:tailEnd type="triangle" w="med" len="med"/>
          </a:ln>
          <a:extLst>
            <a:ext uri="{909E8E84-426E-40DD-AFC4-6F175D3DCCD1}">
              <a14:hiddenFill xmlns:a14="http://schemas.microsoft.com/office/drawing/2010/main">
                <a:noFill/>
              </a14:hiddenFill>
            </a:ext>
          </a:extLst>
        </p:spPr>
      </p:cxnSp>
      <p:cxnSp>
        <p:nvCxnSpPr>
          <p:cNvPr id="65" name="AutoShape 51"/>
          <p:cNvCxnSpPr>
            <a:cxnSpLocks noChangeShapeType="1"/>
          </p:cNvCxnSpPr>
          <p:nvPr/>
        </p:nvCxnSpPr>
        <p:spPr bwMode="auto">
          <a:xfrm>
            <a:off x="4475784" y="4557713"/>
            <a:ext cx="414337" cy="0"/>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cxnSp>
        <p:nvCxnSpPr>
          <p:cNvPr id="66" name="AutoShape 51"/>
          <p:cNvCxnSpPr>
            <a:cxnSpLocks noChangeShapeType="1"/>
          </p:cNvCxnSpPr>
          <p:nvPr/>
        </p:nvCxnSpPr>
        <p:spPr bwMode="auto">
          <a:xfrm>
            <a:off x="4469434" y="5105400"/>
            <a:ext cx="414337" cy="0"/>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cxnSp>
        <p:nvCxnSpPr>
          <p:cNvPr id="67" name="AutoShape 78"/>
          <p:cNvCxnSpPr>
            <a:cxnSpLocks noChangeShapeType="1"/>
          </p:cNvCxnSpPr>
          <p:nvPr/>
        </p:nvCxnSpPr>
        <p:spPr bwMode="auto">
          <a:xfrm>
            <a:off x="7152309" y="4800600"/>
            <a:ext cx="169862" cy="0"/>
          </a:xfrm>
          <a:prstGeom prst="straightConnector1">
            <a:avLst/>
          </a:prstGeom>
          <a:noFill/>
          <a:ln w="12700">
            <a:solidFill>
              <a:srgbClr val="47652D"/>
            </a:solidFill>
            <a:round/>
            <a:headEnd/>
            <a:tailEnd/>
          </a:ln>
          <a:extLst>
            <a:ext uri="{909E8E84-426E-40DD-AFC4-6F175D3DCCD1}">
              <a14:hiddenFill xmlns:a14="http://schemas.microsoft.com/office/drawing/2010/main">
                <a:noFill/>
              </a14:hiddenFill>
            </a:ext>
          </a:extLst>
        </p:spPr>
      </p:cxnSp>
      <p:cxnSp>
        <p:nvCxnSpPr>
          <p:cNvPr id="68" name="Straight Arrow Connector 67"/>
          <p:cNvCxnSpPr/>
          <p:nvPr/>
        </p:nvCxnSpPr>
        <p:spPr bwMode="auto">
          <a:xfrm>
            <a:off x="2597771" y="3946525"/>
            <a:ext cx="3175" cy="601663"/>
          </a:xfrm>
          <a:prstGeom prst="straightConnector1">
            <a:avLst/>
          </a:prstGeom>
          <a:ln>
            <a:solidFill>
              <a:srgbClr val="47652D"/>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bwMode="auto">
          <a:xfrm>
            <a:off x="2597771" y="2667000"/>
            <a:ext cx="0" cy="833438"/>
          </a:xfrm>
          <a:prstGeom prst="straightConnector1">
            <a:avLst/>
          </a:prstGeom>
          <a:ln>
            <a:solidFill>
              <a:srgbClr val="47652D"/>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a:endCxn id="17" idx="2"/>
          </p:cNvCxnSpPr>
          <p:nvPr/>
        </p:nvCxnSpPr>
        <p:spPr bwMode="auto">
          <a:xfrm flipV="1">
            <a:off x="4475784" y="4775200"/>
            <a:ext cx="3651250" cy="388938"/>
          </a:xfrm>
          <a:prstGeom prst="bentConnector2">
            <a:avLst/>
          </a:prstGeom>
          <a:ln w="12700">
            <a:solidFill>
              <a:srgbClr val="47652D"/>
            </a:solidFill>
            <a:tailEnd type="triangle"/>
          </a:ln>
        </p:spPr>
        <p:style>
          <a:lnRef idx="1">
            <a:schemeClr val="accent1"/>
          </a:lnRef>
          <a:fillRef idx="0">
            <a:schemeClr val="accent1"/>
          </a:fillRef>
          <a:effectRef idx="0">
            <a:schemeClr val="accent1"/>
          </a:effectRef>
          <a:fontRef idx="minor">
            <a:schemeClr val="tx1"/>
          </a:fontRef>
        </p:style>
      </p:cxnSp>
      <p:cxnSp>
        <p:nvCxnSpPr>
          <p:cNvPr id="71" name="AutoShape 69"/>
          <p:cNvCxnSpPr>
            <a:cxnSpLocks noChangeShapeType="1"/>
          </p:cNvCxnSpPr>
          <p:nvPr/>
        </p:nvCxnSpPr>
        <p:spPr bwMode="auto">
          <a:xfrm flipV="1">
            <a:off x="8084171" y="3886200"/>
            <a:ext cx="0" cy="250825"/>
          </a:xfrm>
          <a:prstGeom prst="straightConnector1">
            <a:avLst/>
          </a:prstGeom>
          <a:noFill/>
          <a:ln w="12700">
            <a:solidFill>
              <a:srgbClr val="47652D"/>
            </a:solidFill>
            <a:round/>
            <a:headEnd/>
            <a:tailEnd type="triangle" w="med" len="med"/>
          </a:ln>
          <a:extLst>
            <a:ext uri="{909E8E84-426E-40DD-AFC4-6F175D3DCCD1}">
              <a14:hiddenFill xmlns:a14="http://schemas.microsoft.com/office/drawing/2010/main">
                <a:noFill/>
              </a14:hiddenFill>
            </a:ext>
          </a:extLst>
        </p:spPr>
      </p:cxnSp>
      <p:sp>
        <p:nvSpPr>
          <p:cNvPr id="72" name="Shape 400"/>
          <p:cNvSpPr txBox="1"/>
          <p:nvPr/>
        </p:nvSpPr>
        <p:spPr>
          <a:xfrm>
            <a:off x="533400" y="5659438"/>
            <a:ext cx="8025434" cy="497964"/>
          </a:xfrm>
          <a:prstGeom prst="rect">
            <a:avLst/>
          </a:prstGeom>
          <a:solidFill>
            <a:schemeClr val="lt1"/>
          </a:solidFill>
          <a:ln w="9525" cap="flat" cmpd="sng">
            <a:noFill/>
            <a:prstDash val="solid"/>
            <a:miter/>
            <a:headEnd type="none" w="med" len="med"/>
            <a:tailEnd type="none" w="med" len="med"/>
          </a:ln>
        </p:spPr>
        <p:txBody>
          <a:bodyPr lIns="0" tIns="45700" rIns="0" bIns="45700" numCol="2" spcCol="274320" anchor="t" anchorCtr="0">
            <a:noAutofit/>
          </a:bodyPr>
          <a:lstStyle/>
          <a:p>
            <a:pPr marL="119063" indent="-111125">
              <a:buClr>
                <a:srgbClr val="000000"/>
              </a:buClr>
              <a:buSzPct val="100000"/>
              <a:buFont typeface="Calibri"/>
              <a:buAutoNum type="arabicPeriod"/>
            </a:pPr>
            <a:r>
              <a:rPr lang="en-US" sz="800" dirty="0">
                <a:solidFill>
                  <a:srgbClr val="000000"/>
                </a:solidFill>
                <a:latin typeface="Franklin Gothic Book" panose="020B0503020102020204" pitchFamily="34" charset="0"/>
                <a:ea typeface="Century Gothic" charset="0"/>
                <a:cs typeface="Century Gothic" charset="0"/>
                <a:sym typeface="Source Sans Pro"/>
              </a:rPr>
              <a:t>Headey, D., Chiu, A., &amp; Kadiyala, S. 2011. </a:t>
            </a:r>
            <a:r>
              <a:rPr lang="en-US" sz="800" i="1" dirty="0">
                <a:solidFill>
                  <a:srgbClr val="000000"/>
                </a:solidFill>
                <a:latin typeface="Franklin Gothic Book" panose="020B0503020102020204" pitchFamily="34" charset="0"/>
                <a:ea typeface="Century Gothic" charset="0"/>
                <a:cs typeface="Century Gothic" charset="0"/>
                <a:sym typeface="Source Sans Pro"/>
              </a:rPr>
              <a:t>Agriculture’s role in the Indian enigma: Help or hindrance to the undernutrition crisis? </a:t>
            </a:r>
            <a:r>
              <a:rPr lang="en-US" sz="800" dirty="0">
                <a:solidFill>
                  <a:srgbClr val="000000"/>
                </a:solidFill>
                <a:latin typeface="Franklin Gothic Book" panose="020B0503020102020204" pitchFamily="34" charset="0"/>
                <a:ea typeface="Century Gothic" charset="0"/>
                <a:cs typeface="Century Gothic" charset="0"/>
                <a:sym typeface="Source Sans Pro"/>
              </a:rPr>
              <a:t>IFPRI discussion paper 01085. Washington, DC: IFPRI.</a:t>
            </a:r>
          </a:p>
          <a:p>
            <a:pPr marL="119063" indent="-111125">
              <a:buClr>
                <a:srgbClr val="000000"/>
              </a:buClr>
              <a:buSzPct val="100000"/>
              <a:buFont typeface="Calibri"/>
              <a:buAutoNum type="arabicPeriod"/>
            </a:pPr>
            <a:r>
              <a:rPr lang="en-US" sz="800" dirty="0" err="1">
                <a:solidFill>
                  <a:srgbClr val="000000"/>
                </a:solidFill>
                <a:latin typeface="Franklin Gothic Book" panose="020B0503020102020204" pitchFamily="34" charset="0"/>
                <a:ea typeface="Century Gothic" charset="0"/>
                <a:cs typeface="Century Gothic" charset="0"/>
                <a:sym typeface="Source Sans Pro"/>
              </a:rPr>
              <a:t>Kadiyala</a:t>
            </a:r>
            <a:r>
              <a:rPr lang="en-US" sz="800" dirty="0">
                <a:solidFill>
                  <a:srgbClr val="000000"/>
                </a:solidFill>
                <a:latin typeface="Franklin Gothic Book" panose="020B0503020102020204" pitchFamily="34" charset="0"/>
                <a:ea typeface="Century Gothic" charset="0"/>
                <a:cs typeface="Century Gothic" charset="0"/>
                <a:sym typeface="Source Sans Pro"/>
              </a:rPr>
              <a:t>, S., Harris J, Headey, D., Yosef, S., Gillespie, S. 2014. Agriculture and nutrition in India: mapping evidence to pathways. </a:t>
            </a:r>
            <a:r>
              <a:rPr lang="en-US" sz="800" i="1" dirty="0">
                <a:solidFill>
                  <a:srgbClr val="000000"/>
                </a:solidFill>
                <a:latin typeface="Franklin Gothic Book" panose="020B0503020102020204" pitchFamily="34" charset="0"/>
                <a:ea typeface="Century Gothic" charset="0"/>
                <a:cs typeface="Century Gothic" charset="0"/>
                <a:sym typeface="Source Sans Pro"/>
              </a:rPr>
              <a:t>Ann N Y </a:t>
            </a:r>
            <a:r>
              <a:rPr lang="en-US" sz="800" i="1" dirty="0" err="1">
                <a:solidFill>
                  <a:srgbClr val="000000"/>
                </a:solidFill>
                <a:latin typeface="Franklin Gothic Book" panose="020B0503020102020204" pitchFamily="34" charset="0"/>
                <a:ea typeface="Century Gothic" charset="0"/>
                <a:cs typeface="Century Gothic" charset="0"/>
                <a:sym typeface="Source Sans Pro"/>
              </a:rPr>
              <a:t>Acad</a:t>
            </a:r>
            <a:r>
              <a:rPr lang="en-US" sz="800" i="1" dirty="0">
                <a:solidFill>
                  <a:srgbClr val="000000"/>
                </a:solidFill>
                <a:latin typeface="Franklin Gothic Book" panose="020B0503020102020204" pitchFamily="34" charset="0"/>
                <a:ea typeface="Century Gothic" charset="0"/>
                <a:cs typeface="Century Gothic" charset="0"/>
                <a:sym typeface="Source Sans Pro"/>
              </a:rPr>
              <a:t> </a:t>
            </a:r>
            <a:r>
              <a:rPr lang="en-US" sz="800" i="1" dirty="0" err="1">
                <a:solidFill>
                  <a:srgbClr val="000000"/>
                </a:solidFill>
                <a:latin typeface="Franklin Gothic Book" panose="020B0503020102020204" pitchFamily="34" charset="0"/>
                <a:ea typeface="Century Gothic" charset="0"/>
                <a:cs typeface="Century Gothic" charset="0"/>
                <a:sym typeface="Source Sans Pro"/>
              </a:rPr>
              <a:t>Sci</a:t>
            </a:r>
            <a:r>
              <a:rPr lang="en-US" sz="800" dirty="0">
                <a:solidFill>
                  <a:srgbClr val="000000"/>
                </a:solidFill>
                <a:latin typeface="Franklin Gothic Book" panose="020B0503020102020204" pitchFamily="34" charset="0"/>
                <a:ea typeface="Century Gothic" charset="0"/>
                <a:cs typeface="Century Gothic" charset="0"/>
                <a:sym typeface="Source Sans Pro"/>
              </a:rPr>
              <a:t>, 1331:43-56.</a:t>
            </a:r>
          </a:p>
        </p:txBody>
      </p:sp>
      <p:cxnSp>
        <p:nvCxnSpPr>
          <p:cNvPr id="74" name="Straight Connector 73"/>
          <p:cNvCxnSpPr/>
          <p:nvPr/>
        </p:nvCxnSpPr>
        <p:spPr>
          <a:xfrm>
            <a:off x="3116884" y="4724400"/>
            <a:ext cx="161925" cy="0"/>
          </a:xfrm>
          <a:prstGeom prst="line">
            <a:avLst/>
          </a:prstGeom>
          <a:ln>
            <a:solidFill>
              <a:srgbClr val="47652D"/>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293096" y="3819525"/>
            <a:ext cx="0" cy="904875"/>
          </a:xfrm>
          <a:prstGeom prst="line">
            <a:avLst/>
          </a:prstGeom>
          <a:ln>
            <a:solidFill>
              <a:srgbClr val="47652D"/>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293096" y="3819525"/>
            <a:ext cx="169863" cy="1"/>
          </a:xfrm>
          <a:prstGeom prst="line">
            <a:avLst/>
          </a:prstGeom>
          <a:ln>
            <a:solidFill>
              <a:srgbClr val="4765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368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614" t="10111" b="13597"/>
          <a:stretch/>
        </p:blipFill>
        <p:spPr bwMode="auto">
          <a:xfrm>
            <a:off x="3484034" y="0"/>
            <a:ext cx="9144000" cy="625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0"/>
            <a:ext cx="3484034" cy="6252284"/>
          </a:xfrm>
          <a:solidFill>
            <a:srgbClr val="E28432"/>
          </a:solidFill>
        </p:spPr>
        <p:txBody>
          <a:bodyPr lIns="411480" rIns="182880" anchor="ctr" anchorCtr="0"/>
          <a:lstStyle/>
          <a:p>
            <a:pPr marL="0" indent="0">
              <a:spcAft>
                <a:spcPts val="600"/>
              </a:spcAft>
              <a:buNone/>
            </a:pPr>
            <a:r>
              <a:rPr lang="en-US" sz="3200" b="1" dirty="0">
                <a:solidFill>
                  <a:schemeClr val="bg1"/>
                </a:solidFill>
              </a:rPr>
              <a:t>The Enabling Environment</a:t>
            </a:r>
          </a:p>
          <a:p>
            <a:pPr>
              <a:spcAft>
                <a:spcPts val="600"/>
              </a:spcAft>
            </a:pPr>
            <a:r>
              <a:rPr lang="en-US" sz="2400" dirty="0">
                <a:solidFill>
                  <a:schemeClr val="bg1"/>
                </a:solidFill>
              </a:rPr>
              <a:t>Food Market Environment</a:t>
            </a:r>
          </a:p>
          <a:p>
            <a:pPr>
              <a:spcAft>
                <a:spcPts val="600"/>
              </a:spcAft>
            </a:pPr>
            <a:r>
              <a:rPr lang="en-US" sz="2400" dirty="0">
                <a:solidFill>
                  <a:schemeClr val="bg1"/>
                </a:solidFill>
              </a:rPr>
              <a:t>Natural Resources Environment</a:t>
            </a:r>
          </a:p>
          <a:p>
            <a:pPr>
              <a:spcAft>
                <a:spcPts val="600"/>
              </a:spcAft>
            </a:pPr>
            <a:r>
              <a:rPr lang="en-US" sz="2400" dirty="0">
                <a:solidFill>
                  <a:schemeClr val="bg1"/>
                </a:solidFill>
              </a:rPr>
              <a:t>Health, Water </a:t>
            </a:r>
            <a:br>
              <a:rPr lang="en-US" sz="2400" dirty="0">
                <a:solidFill>
                  <a:schemeClr val="bg1"/>
                </a:solidFill>
              </a:rPr>
            </a:br>
            <a:r>
              <a:rPr lang="en-US" sz="2400" dirty="0">
                <a:solidFill>
                  <a:schemeClr val="bg1"/>
                </a:solidFill>
              </a:rPr>
              <a:t>and Sanitation</a:t>
            </a:r>
          </a:p>
          <a:p>
            <a:pPr>
              <a:spcAft>
                <a:spcPts val="600"/>
              </a:spcAft>
            </a:pPr>
            <a:r>
              <a:rPr lang="en-US" sz="2400" dirty="0">
                <a:solidFill>
                  <a:schemeClr val="bg1"/>
                </a:solidFill>
              </a:rPr>
              <a:t>Nutrition/Health Knowledge and Norms</a:t>
            </a:r>
          </a:p>
        </p:txBody>
      </p:sp>
      <p:sp>
        <p:nvSpPr>
          <p:cNvPr id="4" name="TextBox 3"/>
          <p:cNvSpPr txBox="1"/>
          <p:nvPr/>
        </p:nvSpPr>
        <p:spPr>
          <a:xfrm>
            <a:off x="4584700" y="5960486"/>
            <a:ext cx="4433977" cy="215444"/>
          </a:xfrm>
          <a:prstGeom prst="rect">
            <a:avLst/>
          </a:prstGeom>
          <a:noFill/>
        </p:spPr>
        <p:txBody>
          <a:bodyPr wrap="square" rtlCol="0">
            <a:spAutoFit/>
          </a:bodyPr>
          <a:lstStyle/>
          <a:p>
            <a:pPr algn="r"/>
            <a:r>
              <a:rPr lang="en-US" sz="800" dirty="0">
                <a:solidFill>
                  <a:schemeClr val="bg1"/>
                </a:solidFill>
                <a:latin typeface="Franklin Gothic Book" panose="020B0503020102020204" pitchFamily="34" charset="0"/>
              </a:rPr>
              <a:t>Photo credit: Sarah Hogan, SPRING</a:t>
            </a:r>
          </a:p>
        </p:txBody>
      </p:sp>
    </p:spTree>
    <p:extLst>
      <p:ext uri="{BB962C8B-B14F-4D97-AF65-F5344CB8AC3E}">
        <p14:creationId xmlns:p14="http://schemas.microsoft.com/office/powerpoint/2010/main" val="1757435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865" y="365125"/>
            <a:ext cx="7886700" cy="1325563"/>
          </a:xfrm>
        </p:spPr>
        <p:txBody>
          <a:bodyPr/>
          <a:lstStyle/>
          <a:p>
            <a:r>
              <a:rPr lang="en-US" dirty="0"/>
              <a:t>Caution: Go Beyond the Production </a:t>
            </a:r>
            <a:br>
              <a:rPr lang="en-US" dirty="0"/>
            </a:br>
            <a:r>
              <a:rPr lang="en-US" dirty="0"/>
              <a:t>of Nutrient-Rich Commodities</a:t>
            </a:r>
          </a:p>
        </p:txBody>
      </p:sp>
      <p:sp>
        <p:nvSpPr>
          <p:cNvPr id="3" name="Content Placeholder 2"/>
          <p:cNvSpPr>
            <a:spLocks noGrp="1"/>
          </p:cNvSpPr>
          <p:nvPr>
            <p:ph idx="1"/>
          </p:nvPr>
        </p:nvSpPr>
        <p:spPr>
          <a:xfrm>
            <a:off x="566864" y="1852612"/>
            <a:ext cx="8157005" cy="4260407"/>
          </a:xfrm>
        </p:spPr>
        <p:txBody>
          <a:bodyPr>
            <a:normAutofit/>
          </a:bodyPr>
          <a:lstStyle/>
          <a:p>
            <a:r>
              <a:rPr lang="en-US" dirty="0"/>
              <a:t>A value chain activity is not necessarily contributing to nutrition just because it produces a nutrient-rich crop or promotes an animal source food. </a:t>
            </a:r>
          </a:p>
          <a:p>
            <a:r>
              <a:rPr lang="en-US" dirty="0"/>
              <a:t>Need to ensure some of </a:t>
            </a:r>
            <a:br>
              <a:rPr lang="en-US" dirty="0"/>
            </a:br>
            <a:r>
              <a:rPr lang="en-US" dirty="0"/>
              <a:t>the crop or animal source </a:t>
            </a:r>
            <a:br>
              <a:rPr lang="en-US" dirty="0"/>
            </a:br>
            <a:r>
              <a:rPr lang="en-US" dirty="0"/>
              <a:t>food is consumed in the </a:t>
            </a:r>
            <a:br>
              <a:rPr lang="en-US" dirty="0"/>
            </a:br>
            <a:r>
              <a:rPr lang="en-US" dirty="0"/>
              <a:t>household or is in local </a:t>
            </a:r>
            <a:br>
              <a:rPr lang="en-US" dirty="0"/>
            </a:br>
            <a:r>
              <a:rPr lang="en-US" dirty="0"/>
              <a:t>markets for purchase.</a:t>
            </a:r>
          </a:p>
        </p:txBody>
      </p:sp>
      <p:pic>
        <p:nvPicPr>
          <p:cNvPr id="205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5500" y="3017553"/>
            <a:ext cx="4151869" cy="26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82314" y="5980813"/>
            <a:ext cx="5347641" cy="215444"/>
          </a:xfrm>
          <a:prstGeom prst="rect">
            <a:avLst/>
          </a:prstGeom>
          <a:noFill/>
        </p:spPr>
        <p:txBody>
          <a:bodyPr wrap="square" rtlCol="0">
            <a:spAutoFit/>
          </a:bodyPr>
          <a:lstStyle/>
          <a:p>
            <a:pPr algn="r"/>
            <a:r>
              <a:rPr lang="en-US" sz="800" dirty="0">
                <a:latin typeface="Franklin Gothic Book" panose="020B0503020102020204" pitchFamily="34" charset="0"/>
              </a:rPr>
              <a:t>Image credit: SPRING, accessed from the USAID/SPRING-UNICEF IYCF Digital Image Bank (iycf.spring-nutrition.org)</a:t>
            </a:r>
          </a:p>
        </p:txBody>
      </p:sp>
    </p:spTree>
    <p:extLst>
      <p:ext uri="{BB962C8B-B14F-4D97-AF65-F5344CB8AC3E}">
        <p14:creationId xmlns:p14="http://schemas.microsoft.com/office/powerpoint/2010/main" val="1614060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52" t="109" r="18899" b="23718"/>
          <a:stretch/>
        </p:blipFill>
        <p:spPr bwMode="auto">
          <a:xfrm>
            <a:off x="1631092" y="0"/>
            <a:ext cx="9144000" cy="624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8575" y="0"/>
            <a:ext cx="4162426" cy="6246916"/>
          </a:xfrm>
          <a:solidFill>
            <a:srgbClr val="E28432"/>
          </a:solidFill>
        </p:spPr>
        <p:txBody>
          <a:bodyPr lIns="365760" tIns="365760">
            <a:normAutofit/>
          </a:bodyPr>
          <a:lstStyle/>
          <a:p>
            <a:pPr marL="0" indent="0" fontAlgn="base">
              <a:buNone/>
            </a:pPr>
            <a:endParaRPr lang="en-US" sz="800" b="1" dirty="0">
              <a:solidFill>
                <a:schemeClr val="bg1"/>
              </a:solidFill>
            </a:endParaRPr>
          </a:p>
          <a:p>
            <a:pPr marL="0" indent="0" fontAlgn="base">
              <a:buNone/>
            </a:pPr>
            <a:r>
              <a:rPr lang="en-US" sz="3200" b="1" dirty="0">
                <a:solidFill>
                  <a:schemeClr val="bg1"/>
                </a:solidFill>
              </a:rPr>
              <a:t>Key Terms</a:t>
            </a:r>
            <a:endParaRPr lang="en-US" sz="2200" b="1" dirty="0">
              <a:solidFill>
                <a:schemeClr val="bg1"/>
              </a:solidFill>
            </a:endParaRPr>
          </a:p>
          <a:p>
            <a:pPr fontAlgn="base"/>
            <a:r>
              <a:rPr lang="en-US" sz="2400" dirty="0">
                <a:solidFill>
                  <a:schemeClr val="bg1"/>
                </a:solidFill>
              </a:rPr>
              <a:t>Nutrition-specific </a:t>
            </a:r>
          </a:p>
          <a:p>
            <a:pPr fontAlgn="base"/>
            <a:r>
              <a:rPr lang="en-US" sz="2400" dirty="0">
                <a:solidFill>
                  <a:schemeClr val="bg1"/>
                </a:solidFill>
              </a:rPr>
              <a:t>Nutrition-sensitive</a:t>
            </a:r>
          </a:p>
          <a:p>
            <a:pPr fontAlgn="base"/>
            <a:r>
              <a:rPr lang="en-US" sz="2400" dirty="0">
                <a:solidFill>
                  <a:schemeClr val="bg1"/>
                </a:solidFill>
              </a:rPr>
              <a:t>Food market environment</a:t>
            </a:r>
          </a:p>
          <a:p>
            <a:pPr fontAlgn="base"/>
            <a:r>
              <a:rPr lang="en-US" sz="2400" dirty="0">
                <a:solidFill>
                  <a:schemeClr val="bg1"/>
                </a:solidFill>
              </a:rPr>
              <a:t>Nutrient-rich value chain </a:t>
            </a:r>
          </a:p>
          <a:p>
            <a:pPr fontAlgn="base"/>
            <a:r>
              <a:rPr lang="en-US" sz="2400" dirty="0">
                <a:solidFill>
                  <a:schemeClr val="bg1"/>
                </a:solidFill>
              </a:rPr>
              <a:t>Activity Outcome</a:t>
            </a:r>
          </a:p>
          <a:p>
            <a:pPr fontAlgn="base"/>
            <a:r>
              <a:rPr lang="en-US" sz="2400" dirty="0">
                <a:solidFill>
                  <a:schemeClr val="bg1"/>
                </a:solidFill>
              </a:rPr>
              <a:t>Strategy</a:t>
            </a:r>
          </a:p>
          <a:p>
            <a:pPr fontAlgn="base"/>
            <a:r>
              <a:rPr lang="en-US" sz="2400" dirty="0">
                <a:solidFill>
                  <a:schemeClr val="bg1"/>
                </a:solidFill>
              </a:rPr>
              <a:t>Practice</a:t>
            </a:r>
          </a:p>
          <a:p>
            <a:pPr fontAlgn="base"/>
            <a:r>
              <a:rPr lang="en-US" sz="2400" dirty="0">
                <a:solidFill>
                  <a:schemeClr val="bg1"/>
                </a:solidFill>
              </a:rPr>
              <a:t>Intervention</a:t>
            </a:r>
          </a:p>
          <a:p>
            <a:pPr fontAlgn="base"/>
            <a:r>
              <a:rPr lang="en-US" sz="2400" dirty="0">
                <a:solidFill>
                  <a:schemeClr val="bg1"/>
                </a:solidFill>
              </a:rPr>
              <a:t>Output Indicator </a:t>
            </a:r>
          </a:p>
          <a:p>
            <a:pPr fontAlgn="base"/>
            <a:r>
              <a:rPr lang="en-US" sz="2400" dirty="0">
                <a:solidFill>
                  <a:schemeClr val="bg1"/>
                </a:solidFill>
              </a:rPr>
              <a:t>Outcome Indicator</a:t>
            </a:r>
          </a:p>
        </p:txBody>
      </p:sp>
      <p:sp>
        <p:nvSpPr>
          <p:cNvPr id="11" name="TextBox 10"/>
          <p:cNvSpPr txBox="1"/>
          <p:nvPr/>
        </p:nvSpPr>
        <p:spPr>
          <a:xfrm>
            <a:off x="4577956" y="6055736"/>
            <a:ext cx="4433977" cy="215444"/>
          </a:xfrm>
          <a:prstGeom prst="rect">
            <a:avLst/>
          </a:prstGeom>
          <a:noFill/>
        </p:spPr>
        <p:txBody>
          <a:bodyPr wrap="square" rtlCol="0">
            <a:spAutoFit/>
          </a:bodyPr>
          <a:lstStyle/>
          <a:p>
            <a:pPr algn="r"/>
            <a:r>
              <a:rPr lang="en-US" sz="800" dirty="0">
                <a:solidFill>
                  <a:schemeClr val="bg1"/>
                </a:solidFill>
                <a:latin typeface="Franklin Gothic Book" panose="020B0503020102020204" pitchFamily="34" charset="0"/>
              </a:rPr>
              <a:t>Photo credit:  Steve </a:t>
            </a:r>
            <a:r>
              <a:rPr lang="en-US" sz="800" dirty="0" err="1">
                <a:solidFill>
                  <a:schemeClr val="bg1"/>
                </a:solidFill>
                <a:latin typeface="Franklin Gothic Book" panose="020B0503020102020204" pitchFamily="34" charset="0"/>
              </a:rPr>
              <a:t>Goertz</a:t>
            </a:r>
            <a:r>
              <a:rPr lang="en-US" sz="800" dirty="0">
                <a:solidFill>
                  <a:schemeClr val="bg1"/>
                </a:solidFill>
                <a:latin typeface="Franklin Gothic Book" panose="020B0503020102020204" pitchFamily="34" charset="0"/>
              </a:rPr>
              <a:t>, Feed the Future</a:t>
            </a:r>
          </a:p>
        </p:txBody>
      </p:sp>
    </p:spTree>
    <p:extLst>
      <p:ext uri="{BB962C8B-B14F-4D97-AF65-F5344CB8AC3E}">
        <p14:creationId xmlns:p14="http://schemas.microsoft.com/office/powerpoint/2010/main" val="4188384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4294967295"/>
          </p:nvPr>
        </p:nvSpPr>
        <p:spPr bwMode="auto">
          <a:xfrm>
            <a:off x="8763000" y="533400"/>
            <a:ext cx="381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a:spcBef>
                <a:spcPct val="0"/>
              </a:spcBef>
              <a:buFontTx/>
              <a:buNone/>
            </a:pPr>
            <a:fld id="{414F9925-C161-384F-A037-54B05A048427}" type="slidenum">
              <a:rPr lang="fr-FR" altLang="x-none" sz="1200">
                <a:solidFill>
                  <a:srgbClr val="F6F5F0"/>
                </a:solidFill>
              </a:rPr>
              <a:pPr>
                <a:spcBef>
                  <a:spcPct val="0"/>
                </a:spcBef>
                <a:buFontTx/>
                <a:buNone/>
              </a:pPr>
              <a:t>17</a:t>
            </a:fld>
            <a:endParaRPr lang="fr-FR" altLang="x-none" sz="1200">
              <a:solidFill>
                <a:srgbClr val="F6F5F0"/>
              </a:solidFill>
            </a:endParaRPr>
          </a:p>
        </p:txBody>
      </p:sp>
      <p:sp>
        <p:nvSpPr>
          <p:cNvPr id="9" name="Title 1"/>
          <p:cNvSpPr txBox="1">
            <a:spLocks/>
          </p:cNvSpPr>
          <p:nvPr/>
        </p:nvSpPr>
        <p:spPr>
          <a:xfrm>
            <a:off x="0" y="0"/>
            <a:ext cx="9143999" cy="6260952"/>
          </a:xfrm>
          <a:prstGeom prst="rect">
            <a:avLst/>
          </a:prstGeom>
          <a:solidFill>
            <a:srgbClr val="2D472D"/>
          </a:solidFill>
        </p:spPr>
        <p:txBody>
          <a:bodyPr vert="horz" lIns="914400" tIns="274320" rIns="91440" bIns="45720" rtlCol="0" anchor="t">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pPr>
              <a:spcAft>
                <a:spcPts val="1200"/>
              </a:spcAft>
            </a:pPr>
            <a:r>
              <a:rPr lang="en-US" b="0" dirty="0">
                <a:solidFill>
                  <a:schemeClr val="bg1"/>
                </a:solidFill>
                <a:latin typeface="Franklin Gothic Heavy" panose="020B0903020102020204" pitchFamily="34" charset="0"/>
              </a:rPr>
              <a:t>STEP 1: </a:t>
            </a:r>
          </a:p>
          <a:p>
            <a:r>
              <a:rPr lang="en-US" b="0" dirty="0">
                <a:solidFill>
                  <a:schemeClr val="bg1"/>
                </a:solidFill>
                <a:latin typeface="Franklin Gothic Heavy" panose="020B0903020102020204" pitchFamily="34" charset="0"/>
              </a:rPr>
              <a:t>Prioritize Nutrition-Sensitive </a:t>
            </a:r>
            <a:r>
              <a:rPr lang="en-US" b="0" dirty="0" smtClean="0">
                <a:solidFill>
                  <a:schemeClr val="bg1"/>
                </a:solidFill>
                <a:latin typeface="Franklin Gothic Heavy" panose="020B0903020102020204" pitchFamily="34" charset="0"/>
              </a:rPr>
              <a:t/>
            </a:r>
            <a:br>
              <a:rPr lang="en-US" b="0" dirty="0" smtClean="0">
                <a:solidFill>
                  <a:schemeClr val="bg1"/>
                </a:solidFill>
                <a:latin typeface="Franklin Gothic Heavy" panose="020B0903020102020204" pitchFamily="34" charset="0"/>
              </a:rPr>
            </a:br>
            <a:r>
              <a:rPr lang="en-US" b="0" dirty="0" smtClean="0">
                <a:solidFill>
                  <a:schemeClr val="bg1"/>
                </a:solidFill>
                <a:latin typeface="Franklin Gothic Heavy" panose="020B0903020102020204" pitchFamily="34" charset="0"/>
              </a:rPr>
              <a:t>Agriculture </a:t>
            </a:r>
            <a:r>
              <a:rPr lang="en-US" b="0" dirty="0">
                <a:solidFill>
                  <a:schemeClr val="bg1"/>
                </a:solidFill>
                <a:latin typeface="Franklin Gothic Heavy" panose="020B0903020102020204" pitchFamily="34" charset="0"/>
              </a:rPr>
              <a:t>Outcomes for Your Activity</a:t>
            </a:r>
          </a:p>
        </p:txBody>
      </p:sp>
    </p:spTree>
    <p:extLst>
      <p:ext uri="{BB962C8B-B14F-4D97-AF65-F5344CB8AC3E}">
        <p14:creationId xmlns:p14="http://schemas.microsoft.com/office/powerpoint/2010/main" val="893020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61" y="130347"/>
            <a:ext cx="7886700" cy="1325563"/>
          </a:xfrm>
        </p:spPr>
        <p:txBody>
          <a:bodyPr/>
          <a:lstStyle/>
          <a:p>
            <a:r>
              <a:rPr lang="en-US" dirty="0"/>
              <a:t>What is the Purpose of Your Activity?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73" y="2553815"/>
            <a:ext cx="5053638" cy="2936832"/>
          </a:xfrm>
          <a:prstGeom prst="rect">
            <a:avLst/>
          </a:prstGeom>
        </p:spPr>
      </p:pic>
      <p:sp>
        <p:nvSpPr>
          <p:cNvPr id="4" name="Text Placeholder 3"/>
          <p:cNvSpPr>
            <a:spLocks noGrp="1"/>
          </p:cNvSpPr>
          <p:nvPr>
            <p:ph type="body" idx="1"/>
          </p:nvPr>
        </p:nvSpPr>
        <p:spPr>
          <a:xfrm>
            <a:off x="580717" y="1228252"/>
            <a:ext cx="7448762" cy="823912"/>
          </a:xfrm>
        </p:spPr>
        <p:txBody>
          <a:bodyPr anchor="ctr">
            <a:normAutofit/>
          </a:bodyPr>
          <a:lstStyle/>
          <a:p>
            <a:r>
              <a:rPr lang="en-US" sz="2800" dirty="0"/>
              <a:t>Agriculture activities commonly aim to: </a:t>
            </a:r>
            <a:endParaRPr lang="en-US" sz="2400" dirty="0"/>
          </a:p>
        </p:txBody>
      </p:sp>
      <p:sp>
        <p:nvSpPr>
          <p:cNvPr id="3" name="Content Placeholder 2"/>
          <p:cNvSpPr>
            <a:spLocks noGrp="1"/>
          </p:cNvSpPr>
          <p:nvPr>
            <p:ph sz="half" idx="2"/>
          </p:nvPr>
        </p:nvSpPr>
        <p:spPr>
          <a:xfrm>
            <a:off x="106294" y="2052164"/>
            <a:ext cx="8868781" cy="3863452"/>
          </a:xfrm>
        </p:spPr>
        <p:txBody>
          <a:bodyPr>
            <a:normAutofit/>
          </a:bodyPr>
          <a:lstStyle/>
          <a:p>
            <a:pPr lvl="1" fontAlgn="base"/>
            <a:r>
              <a:rPr lang="en-US" dirty="0"/>
              <a:t>Improve production of target commodities </a:t>
            </a:r>
            <a:br>
              <a:rPr lang="en-US" dirty="0"/>
            </a:br>
            <a:r>
              <a:rPr lang="en-US" dirty="0"/>
              <a:t>(crops and livestock/poultry)</a:t>
            </a:r>
          </a:p>
          <a:p>
            <a:pPr lvl="1" fontAlgn="base"/>
            <a:r>
              <a:rPr lang="en-US" dirty="0"/>
              <a:t>Increase income</a:t>
            </a:r>
          </a:p>
        </p:txBody>
      </p:sp>
      <p:sp>
        <p:nvSpPr>
          <p:cNvPr id="10" name="Content Placeholder 2"/>
          <p:cNvSpPr>
            <a:spLocks noGrp="1"/>
          </p:cNvSpPr>
          <p:nvPr>
            <p:ph sz="half" idx="2"/>
          </p:nvPr>
        </p:nvSpPr>
        <p:spPr>
          <a:xfrm>
            <a:off x="107894" y="3191125"/>
            <a:ext cx="3290216" cy="3863452"/>
          </a:xfrm>
        </p:spPr>
        <p:txBody>
          <a:bodyPr>
            <a:normAutofit/>
          </a:bodyPr>
          <a:lstStyle/>
          <a:p>
            <a:pPr lvl="1" fontAlgn="base"/>
            <a:r>
              <a:rPr lang="en-US" dirty="0"/>
              <a:t>Sustain, protect or enhance productive natural resources</a:t>
            </a:r>
          </a:p>
          <a:p>
            <a:pPr lvl="1" fontAlgn="base"/>
            <a:r>
              <a:rPr lang="en-US" dirty="0"/>
              <a:t>Engage women and youth to secure their livelihoods</a:t>
            </a:r>
          </a:p>
        </p:txBody>
      </p:sp>
    </p:spTree>
    <p:extLst>
      <p:ext uri="{BB962C8B-B14F-4D97-AF65-F5344CB8AC3E}">
        <p14:creationId xmlns:p14="http://schemas.microsoft.com/office/powerpoint/2010/main" val="1471724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70" y="249795"/>
            <a:ext cx="7886700" cy="1325563"/>
          </a:xfrm>
        </p:spPr>
        <p:txBody>
          <a:bodyPr/>
          <a:lstStyle/>
          <a:p>
            <a:r>
              <a:rPr lang="en-US" dirty="0"/>
              <a:t>Example: West Africa Activity</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585383080"/>
              </p:ext>
            </p:extLst>
          </p:nvPr>
        </p:nvGraphicFramePr>
        <p:xfrm>
          <a:off x="526063" y="1374445"/>
          <a:ext cx="8123667" cy="4109109"/>
        </p:xfrm>
        <a:graphic>
          <a:graphicData uri="http://schemas.openxmlformats.org/drawingml/2006/table">
            <a:tbl>
              <a:tblPr/>
              <a:tblGrid>
                <a:gridCol w="2321268">
                  <a:extLst>
                    <a:ext uri="{9D8B030D-6E8A-4147-A177-3AD203B41FA5}">
                      <a16:colId xmlns:a16="http://schemas.microsoft.com/office/drawing/2014/main" xmlns="" val="20000"/>
                    </a:ext>
                  </a:extLst>
                </a:gridCol>
                <a:gridCol w="3076832">
                  <a:extLst>
                    <a:ext uri="{9D8B030D-6E8A-4147-A177-3AD203B41FA5}">
                      <a16:colId xmlns:a16="http://schemas.microsoft.com/office/drawing/2014/main" xmlns="" val="20001"/>
                    </a:ext>
                  </a:extLst>
                </a:gridCol>
                <a:gridCol w="2725567">
                  <a:extLst>
                    <a:ext uri="{9D8B030D-6E8A-4147-A177-3AD203B41FA5}">
                      <a16:colId xmlns:a16="http://schemas.microsoft.com/office/drawing/2014/main" xmlns="" val="20002"/>
                    </a:ext>
                  </a:extLst>
                </a:gridCol>
              </a:tblGrid>
              <a:tr h="344026">
                <a:tc>
                  <a:txBody>
                    <a:bodyPr/>
                    <a:lstStyle/>
                    <a:p>
                      <a:pPr algn="ctr" rtl="0" fontAlgn="t">
                        <a:spcBef>
                          <a:spcPts val="0"/>
                        </a:spcBef>
                        <a:spcAft>
                          <a:spcPts val="0"/>
                        </a:spcAft>
                      </a:pPr>
                      <a:r>
                        <a:rPr lang="en-US" sz="1600" b="1" i="0" u="none" strike="noStrike" dirty="0">
                          <a:solidFill>
                            <a:schemeClr val="bg1"/>
                          </a:solidFill>
                          <a:effectLst/>
                          <a:latin typeface="Franklin Gothic Book" panose="020B0503020102020204" pitchFamily="34" charset="0"/>
                        </a:rPr>
                        <a:t>What</a:t>
                      </a:r>
                      <a:endParaRPr lang="en-US" sz="1600" dirty="0">
                        <a:solidFill>
                          <a:schemeClr val="bg1"/>
                        </a:solidFill>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472D"/>
                    </a:solidFill>
                  </a:tcPr>
                </a:tc>
                <a:tc>
                  <a:txBody>
                    <a:bodyPr/>
                    <a:lstStyle/>
                    <a:p>
                      <a:pPr algn="ctr" rtl="0" fontAlgn="t">
                        <a:spcBef>
                          <a:spcPts val="0"/>
                        </a:spcBef>
                        <a:spcAft>
                          <a:spcPts val="0"/>
                        </a:spcAft>
                      </a:pPr>
                      <a:r>
                        <a:rPr lang="en-US" sz="1600" b="1" i="0" u="none" strike="noStrike" dirty="0">
                          <a:solidFill>
                            <a:schemeClr val="bg1"/>
                          </a:solidFill>
                          <a:effectLst/>
                          <a:latin typeface="Franklin Gothic Book" panose="020B0503020102020204" pitchFamily="34" charset="0"/>
                        </a:rPr>
                        <a:t>How</a:t>
                      </a:r>
                      <a:endParaRPr lang="en-US" sz="1600" dirty="0">
                        <a:solidFill>
                          <a:schemeClr val="bg1"/>
                        </a:solidFill>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472D"/>
                    </a:solidFill>
                  </a:tcPr>
                </a:tc>
                <a:tc>
                  <a:txBody>
                    <a:bodyPr/>
                    <a:lstStyle/>
                    <a:p>
                      <a:pPr algn="ctr" rtl="0" fontAlgn="t">
                        <a:spcBef>
                          <a:spcPts val="0"/>
                        </a:spcBef>
                        <a:spcAft>
                          <a:spcPts val="0"/>
                        </a:spcAft>
                      </a:pPr>
                      <a:r>
                        <a:rPr lang="en-US" sz="1600" b="1" i="0" u="none" strike="noStrike" dirty="0">
                          <a:solidFill>
                            <a:schemeClr val="bg1"/>
                          </a:solidFill>
                          <a:effectLst/>
                          <a:latin typeface="Franklin Gothic Book" panose="020B0503020102020204" pitchFamily="34" charset="0"/>
                        </a:rPr>
                        <a:t>Who</a:t>
                      </a:r>
                      <a:endParaRPr lang="en-US" sz="1600" dirty="0">
                        <a:solidFill>
                          <a:schemeClr val="bg1"/>
                        </a:solidFill>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472D"/>
                    </a:solidFill>
                  </a:tcPr>
                </a:tc>
                <a:extLst>
                  <a:ext uri="{0D108BD9-81ED-4DB2-BD59-A6C34878D82A}">
                    <a16:rowId xmlns:a16="http://schemas.microsoft.com/office/drawing/2014/main" xmlns="" val="10000"/>
                  </a:ext>
                </a:extLst>
              </a:tr>
              <a:tr h="1717272">
                <a:tc>
                  <a:txBody>
                    <a:bodyPr/>
                    <a:lstStyle/>
                    <a:p>
                      <a:pPr marL="0" marR="0">
                        <a:lnSpc>
                          <a:spcPct val="100000"/>
                        </a:lnSpc>
                        <a:spcBef>
                          <a:spcPts val="0"/>
                        </a:spcBef>
                        <a:spcAft>
                          <a:spcPts val="0"/>
                        </a:spcAft>
                      </a:pPr>
                      <a:r>
                        <a:rPr lang="en-US" sz="1600" dirty="0">
                          <a:solidFill>
                            <a:srgbClr val="000000"/>
                          </a:solidFill>
                          <a:effectLst/>
                          <a:latin typeface="Franklin Gothic Book" panose="020B0503020102020204" pitchFamily="34" charset="0"/>
                          <a:ea typeface="Quattrocento Sans"/>
                          <a:cs typeface="Quattrocento Sans"/>
                        </a:rPr>
                        <a:t>Increase production of pumpkin, fish, cowpea and rice</a:t>
                      </a:r>
                      <a:endParaRPr lang="en-US" sz="2400" dirty="0">
                        <a:solidFill>
                          <a:srgbClr val="000000"/>
                        </a:solidFill>
                        <a:effectLst/>
                        <a:latin typeface="Franklin Gothic Book" panose="020B0503020102020204" pitchFamily="34" charset="0"/>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Promote good farming practices </a:t>
                      </a:r>
                      <a:endParaRPr lang="en-US" sz="2400" dirty="0">
                        <a:solidFill>
                          <a:srgbClr val="000000"/>
                        </a:solidFill>
                        <a:effectLst/>
                        <a:latin typeface="Franklin Gothic Book" panose="020B0503020102020204" pitchFamily="34" charset="0"/>
                        <a:ea typeface="Times New Roman"/>
                      </a:endParaRPr>
                    </a:p>
                    <a:p>
                      <a:pPr marL="285750" marR="0" lvl="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Introduce new technologies</a:t>
                      </a:r>
                      <a:endParaRPr lang="en-US" sz="2400" dirty="0">
                        <a:solidFill>
                          <a:srgbClr val="000000"/>
                        </a:solidFill>
                        <a:effectLst/>
                        <a:latin typeface="Franklin Gothic Book" panose="020B0503020102020204" pitchFamily="34" charset="0"/>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Small farmers; coops; agricultural extension agents</a:t>
                      </a:r>
                      <a:endParaRPr lang="en-US" sz="2400" dirty="0">
                        <a:solidFill>
                          <a:srgbClr val="000000"/>
                        </a:solidFill>
                        <a:effectLst/>
                        <a:latin typeface="Franklin Gothic Book" panose="020B0503020102020204" pitchFamily="34" charset="0"/>
                        <a:ea typeface="Times New Roman"/>
                      </a:endParaRPr>
                    </a:p>
                    <a:p>
                      <a:pPr marL="285750" marR="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Agricultural extension agents, small farmers, coops, researchers</a:t>
                      </a:r>
                      <a:endParaRPr lang="en-US" sz="2400" dirty="0">
                        <a:solidFill>
                          <a:srgbClr val="000000"/>
                        </a:solidFill>
                        <a:effectLst/>
                        <a:latin typeface="Franklin Gothic Book" panose="020B0503020102020204" pitchFamily="34" charset="0"/>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47811">
                <a:tc>
                  <a:txBody>
                    <a:bodyPr/>
                    <a:lstStyle/>
                    <a:p>
                      <a:pPr marL="0" marR="0">
                        <a:lnSpc>
                          <a:spcPct val="115000"/>
                        </a:lnSpc>
                        <a:spcBef>
                          <a:spcPts val="0"/>
                        </a:spcBef>
                        <a:spcAft>
                          <a:spcPts val="600"/>
                        </a:spcAft>
                      </a:pPr>
                      <a:r>
                        <a:rPr lang="en-US" sz="1600" dirty="0">
                          <a:solidFill>
                            <a:srgbClr val="000000"/>
                          </a:solidFill>
                          <a:effectLst/>
                          <a:latin typeface="Franklin Gothic Book" panose="020B0503020102020204" pitchFamily="34" charset="0"/>
                          <a:ea typeface="Quattrocento Sans"/>
                          <a:cs typeface="Quattrocento Sans"/>
                        </a:rPr>
                        <a:t>Increase income</a:t>
                      </a:r>
                      <a:endParaRPr lang="en-US" sz="2400" dirty="0">
                        <a:solidFill>
                          <a:srgbClr val="000000"/>
                        </a:solidFill>
                        <a:effectLst/>
                        <a:latin typeface="Franklin Gothic Book" panose="020B0503020102020204" pitchFamily="34" charset="0"/>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lvl="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Improve rice storage in order to sell at higher prices</a:t>
                      </a:r>
                      <a:endParaRPr lang="en-US" sz="2400" dirty="0">
                        <a:solidFill>
                          <a:srgbClr val="000000"/>
                        </a:solidFill>
                        <a:effectLst/>
                        <a:latin typeface="Franklin Gothic Book" panose="020B0503020102020204" pitchFamily="34" charset="0"/>
                        <a:ea typeface="Times New Roman"/>
                      </a:endParaRPr>
                    </a:p>
                    <a:p>
                      <a:pPr marL="285750" marR="0" lvl="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Add value to fresh fish using drying technology</a:t>
                      </a:r>
                      <a:endParaRPr lang="en-US" sz="2400" dirty="0">
                        <a:solidFill>
                          <a:srgbClr val="000000"/>
                        </a:solidFill>
                        <a:effectLst/>
                        <a:latin typeface="Franklin Gothic Book" panose="020B0503020102020204" pitchFamily="34" charset="0"/>
                        <a:ea typeface="Times New Roman"/>
                      </a:endParaRPr>
                    </a:p>
                    <a:p>
                      <a:pPr marL="285750" marR="0" lvl="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Increase access to agricultural financing</a:t>
                      </a:r>
                      <a:endParaRPr lang="en-US" sz="2400" dirty="0">
                        <a:solidFill>
                          <a:srgbClr val="000000"/>
                        </a:solidFill>
                        <a:effectLst/>
                        <a:latin typeface="Franklin Gothic Book" panose="020B0503020102020204" pitchFamily="34" charset="0"/>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marR="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Small farmers, coops, input suppliers, buyers</a:t>
                      </a:r>
                      <a:endParaRPr lang="en-US" sz="2400" dirty="0">
                        <a:solidFill>
                          <a:srgbClr val="000000"/>
                        </a:solidFill>
                        <a:effectLst/>
                        <a:latin typeface="Franklin Gothic Book" panose="020B0503020102020204" pitchFamily="34" charset="0"/>
                        <a:ea typeface="Times New Roman"/>
                      </a:endParaRPr>
                    </a:p>
                    <a:p>
                      <a:pPr marL="285750" marR="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Fishermen, </a:t>
                      </a:r>
                      <a:r>
                        <a:rPr lang="en-US" sz="1600" dirty="0" err="1">
                          <a:solidFill>
                            <a:srgbClr val="000000"/>
                          </a:solidFill>
                          <a:effectLst/>
                          <a:latin typeface="Franklin Gothic Book" panose="020B0503020102020204" pitchFamily="34" charset="0"/>
                          <a:ea typeface="Quattrocento Sans"/>
                          <a:cs typeface="Quattrocento Sans"/>
                        </a:rPr>
                        <a:t>WorldFish</a:t>
                      </a:r>
                      <a:r>
                        <a:rPr lang="en-US" sz="1600" dirty="0">
                          <a:solidFill>
                            <a:srgbClr val="000000"/>
                          </a:solidFill>
                          <a:effectLst/>
                          <a:latin typeface="Franklin Gothic Book" panose="020B0503020102020204" pitchFamily="34" charset="0"/>
                          <a:ea typeface="Quattrocento Sans"/>
                          <a:cs typeface="Quattrocento Sans"/>
                        </a:rPr>
                        <a:t>, research staff</a:t>
                      </a:r>
                      <a:endParaRPr lang="en-US" sz="2400" dirty="0">
                        <a:solidFill>
                          <a:srgbClr val="000000"/>
                        </a:solidFill>
                        <a:effectLst/>
                        <a:latin typeface="Franklin Gothic Book" panose="020B0503020102020204" pitchFamily="34" charset="0"/>
                        <a:ea typeface="Times New Roman"/>
                      </a:endParaRPr>
                    </a:p>
                    <a:p>
                      <a:pPr marL="285750" marR="0" indent="-285750">
                        <a:lnSpc>
                          <a:spcPct val="100000"/>
                        </a:lnSpc>
                        <a:spcBef>
                          <a:spcPts val="0"/>
                        </a:spcBef>
                        <a:spcAft>
                          <a:spcPts val="600"/>
                        </a:spcAft>
                        <a:buFont typeface="Arial" panose="020B0604020202020204" pitchFamily="34" charset="0"/>
                        <a:buChar char="•"/>
                      </a:pPr>
                      <a:r>
                        <a:rPr lang="en-US" sz="1600" dirty="0">
                          <a:solidFill>
                            <a:srgbClr val="000000"/>
                          </a:solidFill>
                          <a:effectLst/>
                          <a:latin typeface="Franklin Gothic Book" panose="020B0503020102020204" pitchFamily="34" charset="0"/>
                          <a:ea typeface="Quattrocento Sans"/>
                          <a:cs typeface="Quattrocento Sans"/>
                        </a:rPr>
                        <a:t>Microfinance institutions, cooperatives, small farmer groups, women’s groups</a:t>
                      </a:r>
                      <a:endParaRPr lang="en-US" sz="2400" dirty="0">
                        <a:solidFill>
                          <a:srgbClr val="000000"/>
                        </a:solidFill>
                        <a:effectLst/>
                        <a:latin typeface="Franklin Gothic Book" panose="020B0503020102020204" pitchFamily="34" charset="0"/>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777448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Strengthening Nutrition Results </a:t>
            </a:r>
            <a:r>
              <a:rPr lang="en-US" dirty="0" smtClean="0"/>
              <a:t/>
            </a:r>
            <a:br>
              <a:rPr lang="en-US" dirty="0" smtClean="0"/>
            </a:br>
            <a:r>
              <a:rPr lang="en-US" dirty="0" smtClean="0"/>
              <a:t>through </a:t>
            </a:r>
            <a:r>
              <a:rPr lang="en-US" dirty="0"/>
              <a:t>Agriculture Activities</a:t>
            </a:r>
          </a:p>
        </p:txBody>
      </p:sp>
      <p:sp>
        <p:nvSpPr>
          <p:cNvPr id="5" name="Content Placeholder 4"/>
          <p:cNvSpPr>
            <a:spLocks noGrp="1"/>
          </p:cNvSpPr>
          <p:nvPr>
            <p:ph idx="1"/>
          </p:nvPr>
        </p:nvSpPr>
        <p:spPr/>
        <p:txBody>
          <a:bodyPr>
            <a:normAutofit/>
          </a:bodyPr>
          <a:lstStyle/>
          <a:p>
            <a:pPr>
              <a:spcBef>
                <a:spcPts val="1200"/>
              </a:spcBef>
            </a:pPr>
            <a:r>
              <a:rPr lang="en-US" dirty="0"/>
              <a:t>Explicitly design agriculture activities </a:t>
            </a:r>
            <a:r>
              <a:rPr lang="en-US" dirty="0" smtClean="0"/>
              <a:t/>
            </a:r>
            <a:br>
              <a:rPr lang="en-US" dirty="0" smtClean="0"/>
            </a:br>
            <a:r>
              <a:rPr lang="en-US" dirty="0" smtClean="0"/>
              <a:t>to </a:t>
            </a:r>
            <a:r>
              <a:rPr lang="en-US" dirty="0"/>
              <a:t>improve nutrition</a:t>
            </a:r>
          </a:p>
          <a:p>
            <a:pPr>
              <a:spcBef>
                <a:spcPts val="1200"/>
              </a:spcBef>
            </a:pPr>
            <a:r>
              <a:rPr lang="en-US" dirty="0"/>
              <a:t>The impact of malnutrition is serious:</a:t>
            </a:r>
          </a:p>
          <a:p>
            <a:pPr lvl="1">
              <a:spcBef>
                <a:spcPts val="0"/>
              </a:spcBef>
            </a:pPr>
            <a:r>
              <a:rPr lang="en-US" dirty="0"/>
              <a:t>45% of child deaths are due to undernutrition</a:t>
            </a:r>
          </a:p>
          <a:p>
            <a:pPr lvl="1">
              <a:spcBef>
                <a:spcPts val="0"/>
              </a:spcBef>
            </a:pPr>
            <a:r>
              <a:rPr lang="en-US" dirty="0"/>
              <a:t>Lower IQ and school performance</a:t>
            </a:r>
          </a:p>
          <a:p>
            <a:pPr lvl="1">
              <a:spcBef>
                <a:spcPts val="0"/>
              </a:spcBef>
            </a:pPr>
            <a:r>
              <a:rPr lang="en-US" dirty="0"/>
              <a:t>Reduced work productivity and earnings</a:t>
            </a:r>
          </a:p>
          <a:p>
            <a:pPr lvl="1">
              <a:spcBef>
                <a:spcPts val="0"/>
              </a:spcBef>
            </a:pPr>
            <a:r>
              <a:rPr lang="en-US" dirty="0"/>
              <a:t>Across Africa and Asia, 11% of GDP is lost annually </a:t>
            </a:r>
          </a:p>
          <a:p>
            <a:pPr lvl="1">
              <a:spcBef>
                <a:spcPts val="0"/>
              </a:spcBef>
            </a:pPr>
            <a:endParaRPr lang="en-US" dirty="0"/>
          </a:p>
          <a:p>
            <a:pPr>
              <a:spcBef>
                <a:spcPts val="0"/>
              </a:spcBef>
            </a:pPr>
            <a:r>
              <a:rPr lang="en-US" dirty="0"/>
              <a:t>Focusing on food, income, and gender is key!</a:t>
            </a:r>
          </a:p>
        </p:txBody>
      </p:sp>
    </p:spTree>
    <p:extLst>
      <p:ext uri="{BB962C8B-B14F-4D97-AF65-F5344CB8AC3E}">
        <p14:creationId xmlns:p14="http://schemas.microsoft.com/office/powerpoint/2010/main" val="1995197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09788" y="2516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Title 1"/>
          <p:cNvSpPr txBox="1">
            <a:spLocks/>
          </p:cNvSpPr>
          <p:nvPr/>
        </p:nvSpPr>
        <p:spPr>
          <a:xfrm>
            <a:off x="494270" y="785218"/>
            <a:ext cx="91440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b="0" dirty="0">
                <a:solidFill>
                  <a:srgbClr val="32697C"/>
                </a:solidFill>
                <a:latin typeface="Franklin Gothic Heavy" panose="020B0903020102020204" pitchFamily="34" charset="0"/>
              </a:rPr>
              <a:t>Exercise: Describe Your Agricultural </a:t>
            </a:r>
            <a:br>
              <a:rPr lang="en-US" b="0" dirty="0">
                <a:solidFill>
                  <a:srgbClr val="32697C"/>
                </a:solidFill>
                <a:latin typeface="Franklin Gothic Heavy" panose="020B0903020102020204" pitchFamily="34" charset="0"/>
              </a:rPr>
            </a:br>
            <a:r>
              <a:rPr lang="en-US" b="0" dirty="0">
                <a:solidFill>
                  <a:srgbClr val="32697C"/>
                </a:solidFill>
                <a:latin typeface="Franklin Gothic Heavy" panose="020B0903020102020204" pitchFamily="34" charset="0"/>
              </a:rPr>
              <a:t>Market Systems Development Activity</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06" y="2189440"/>
            <a:ext cx="7886988" cy="337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436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5100"/>
            <a:ext cx="7886700" cy="1325563"/>
          </a:xfrm>
        </p:spPr>
        <p:txBody>
          <a:bodyPr/>
          <a:lstStyle/>
          <a:p>
            <a:r>
              <a:rPr lang="en-US" dirty="0"/>
              <a:t>Nutrition Refresher </a:t>
            </a:r>
          </a:p>
        </p:txBody>
      </p:sp>
      <p:sp>
        <p:nvSpPr>
          <p:cNvPr id="3" name="Content Placeholder 2"/>
          <p:cNvSpPr>
            <a:spLocks noGrp="1"/>
          </p:cNvSpPr>
          <p:nvPr>
            <p:ph idx="1"/>
          </p:nvPr>
        </p:nvSpPr>
        <p:spPr>
          <a:xfrm>
            <a:off x="554508" y="827881"/>
            <a:ext cx="3143250" cy="4857750"/>
          </a:xfrm>
          <a:noFill/>
        </p:spPr>
        <p:txBody>
          <a:bodyPr lIns="182880" rIns="182880"/>
          <a:lstStyle/>
          <a:p>
            <a:pPr marL="0" indent="0">
              <a:buNone/>
            </a:pPr>
            <a:endParaRPr lang="en-US" dirty="0">
              <a:solidFill>
                <a:srgbClr val="E28432"/>
              </a:solidFill>
            </a:endParaRPr>
          </a:p>
          <a:p>
            <a:pPr marL="0" indent="0">
              <a:buNone/>
            </a:pPr>
            <a:endParaRPr lang="en-US" dirty="0">
              <a:solidFill>
                <a:srgbClr val="E28432"/>
              </a:solidFill>
            </a:endParaRPr>
          </a:p>
          <a:p>
            <a:pPr marL="0" indent="0">
              <a:buNone/>
            </a:pPr>
            <a:r>
              <a:rPr lang="en-US" b="1" dirty="0">
                <a:solidFill>
                  <a:srgbClr val="E28432"/>
                </a:solidFill>
              </a:rPr>
              <a:t>What are the key contributors to malnutrition in your activity zone of influence? </a:t>
            </a:r>
          </a:p>
        </p:txBody>
      </p:sp>
      <p:pic>
        <p:nvPicPr>
          <p:cNvPr id="16386" name="Picture 2" descr="https://ptiib.s3.amazonaws.com/images/images/960000kenyadadaab01.jpg?iM55MoUwGardIk9PgJMVEUP0aen4TXpf"/>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2562" y="377653"/>
            <a:ext cx="6561438" cy="55051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29990" y="5977581"/>
            <a:ext cx="5186706" cy="215444"/>
          </a:xfrm>
          <a:prstGeom prst="rect">
            <a:avLst/>
          </a:prstGeom>
          <a:noFill/>
        </p:spPr>
        <p:txBody>
          <a:bodyPr wrap="square" rtlCol="0">
            <a:spAutoFit/>
          </a:bodyPr>
          <a:lstStyle/>
          <a:p>
            <a:pPr algn="r"/>
            <a:r>
              <a:rPr lang="en-US" sz="800" dirty="0">
                <a:solidFill>
                  <a:srgbClr val="000000"/>
                </a:solidFill>
                <a:latin typeface="Franklin Gothic Book" panose="020B0503020102020204" pitchFamily="34" charset="0"/>
              </a:rPr>
              <a:t>Image credit: URC, accessed from the USAID/SPRING-UNICEF IYCF Digital Image Bank (iycf.spring-nutrition.org)</a:t>
            </a:r>
          </a:p>
        </p:txBody>
      </p:sp>
    </p:spTree>
    <p:extLst>
      <p:ext uri="{BB962C8B-B14F-4D97-AF65-F5344CB8AC3E}">
        <p14:creationId xmlns:p14="http://schemas.microsoft.com/office/powerpoint/2010/main" val="126206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9773"/>
            <a:ext cx="7886700" cy="1325563"/>
          </a:xfrm>
        </p:spPr>
        <p:txBody>
          <a:bodyPr/>
          <a:lstStyle/>
          <a:p>
            <a:r>
              <a:rPr lang="en-US" dirty="0"/>
              <a:t>Identifying Nutrition-Sensitive </a:t>
            </a:r>
            <a:br>
              <a:rPr lang="en-US" dirty="0"/>
            </a:br>
            <a:r>
              <a:rPr lang="en-US" dirty="0"/>
              <a:t>Agriculture Outcomes</a:t>
            </a:r>
          </a:p>
        </p:txBody>
      </p:sp>
      <p:sp>
        <p:nvSpPr>
          <p:cNvPr id="3" name="Content Placeholder 2"/>
          <p:cNvSpPr>
            <a:spLocks noGrp="1"/>
          </p:cNvSpPr>
          <p:nvPr>
            <p:ph idx="1"/>
          </p:nvPr>
        </p:nvSpPr>
        <p:spPr>
          <a:xfrm>
            <a:off x="228194" y="1077334"/>
            <a:ext cx="7989049" cy="4122688"/>
          </a:xfrm>
        </p:spPr>
        <p:txBody>
          <a:bodyPr>
            <a:noAutofit/>
          </a:bodyPr>
          <a:lstStyle/>
          <a:p>
            <a:pPr>
              <a:lnSpc>
                <a:spcPct val="100000"/>
              </a:lnSpc>
            </a:pPr>
            <a:endParaRPr lang="en-US" sz="2600" dirty="0"/>
          </a:p>
          <a:p>
            <a:pPr lvl="1" fontAlgn="base">
              <a:lnSpc>
                <a:spcPct val="100000"/>
              </a:lnSpc>
            </a:pPr>
            <a:r>
              <a:rPr lang="en-US" sz="2600" dirty="0"/>
              <a:t>Improved </a:t>
            </a:r>
            <a:r>
              <a:rPr lang="en-US" sz="2600" u="sng" dirty="0"/>
              <a:t>availability</a:t>
            </a:r>
            <a:r>
              <a:rPr lang="en-US" sz="2600" dirty="0"/>
              <a:t> of diverse, nutrient-rich foods in local markets</a:t>
            </a:r>
          </a:p>
          <a:p>
            <a:pPr lvl="1" fontAlgn="base">
              <a:lnSpc>
                <a:spcPct val="100000"/>
              </a:lnSpc>
            </a:pPr>
            <a:r>
              <a:rPr lang="en-US" sz="2600" dirty="0"/>
              <a:t>Improved </a:t>
            </a:r>
            <a:r>
              <a:rPr lang="en-US" sz="2600" u="sng" dirty="0"/>
              <a:t>affordability</a:t>
            </a:r>
            <a:r>
              <a:rPr lang="en-US" sz="2600" dirty="0"/>
              <a:t> of diverse, nutrient-rich foods in local markets</a:t>
            </a:r>
          </a:p>
          <a:p>
            <a:pPr lvl="1" fontAlgn="base">
              <a:lnSpc>
                <a:spcPct val="100000"/>
              </a:lnSpc>
            </a:pPr>
            <a:r>
              <a:rPr lang="en-US" sz="2600" dirty="0"/>
              <a:t>Improved </a:t>
            </a:r>
            <a:r>
              <a:rPr lang="en-US" sz="2600" u="sng" dirty="0"/>
              <a:t>desirability</a:t>
            </a:r>
            <a:r>
              <a:rPr lang="en-US" sz="2600" dirty="0"/>
              <a:t> of diverse, nutrient-rich foods among consumers</a:t>
            </a:r>
          </a:p>
          <a:p>
            <a:pPr lvl="1" fontAlgn="base">
              <a:lnSpc>
                <a:spcPct val="100000"/>
              </a:lnSpc>
            </a:pPr>
            <a:r>
              <a:rPr lang="en-US" sz="2600" dirty="0"/>
              <a:t>Improved environmental and food </a:t>
            </a:r>
            <a:r>
              <a:rPr lang="en-US" sz="2600" u="sng" dirty="0"/>
              <a:t>safety</a:t>
            </a:r>
          </a:p>
          <a:p>
            <a:pPr lvl="1" fontAlgn="base">
              <a:lnSpc>
                <a:spcPct val="100000"/>
              </a:lnSpc>
            </a:pPr>
            <a:r>
              <a:rPr lang="en-US" sz="2600" dirty="0"/>
              <a:t>Increased </a:t>
            </a:r>
            <a:r>
              <a:rPr lang="en-US" sz="2600" u="sng" dirty="0"/>
              <a:t>income control by women </a:t>
            </a:r>
            <a:r>
              <a:rPr lang="en-US" sz="2600" dirty="0"/>
              <a:t>and equitable opportunities</a:t>
            </a:r>
          </a:p>
          <a:p>
            <a:pPr lvl="1" fontAlgn="base">
              <a:lnSpc>
                <a:spcPct val="100000"/>
              </a:lnSpc>
            </a:pPr>
            <a:r>
              <a:rPr lang="en-US" sz="2600" dirty="0"/>
              <a:t>Increased </a:t>
            </a:r>
            <a:r>
              <a:rPr lang="en-US" sz="2600" u="sng" dirty="0"/>
              <a:t>time and energy </a:t>
            </a:r>
            <a:r>
              <a:rPr lang="en-US" sz="2600" dirty="0"/>
              <a:t>savings for women</a:t>
            </a:r>
          </a:p>
          <a:p>
            <a:pPr>
              <a:lnSpc>
                <a:spcPct val="100000"/>
              </a:lnSpc>
            </a:pPr>
            <a:endParaRPr lang="en-US" sz="2600" dirty="0"/>
          </a:p>
        </p:txBody>
      </p:sp>
    </p:spTree>
    <p:extLst>
      <p:ext uri="{BB962C8B-B14F-4D97-AF65-F5344CB8AC3E}">
        <p14:creationId xmlns:p14="http://schemas.microsoft.com/office/powerpoint/2010/main" val="808756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96" y="467948"/>
            <a:ext cx="7886700" cy="1325563"/>
          </a:xfrm>
        </p:spPr>
        <p:txBody>
          <a:bodyPr>
            <a:normAutofit/>
          </a:bodyPr>
          <a:lstStyle/>
          <a:p>
            <a:r>
              <a:rPr lang="en-US" dirty="0"/>
              <a:t>Activity Design Matrix</a:t>
            </a:r>
          </a:p>
        </p:txBody>
      </p:sp>
      <p:sp>
        <p:nvSpPr>
          <p:cNvPr id="7" name="Rectangle 1"/>
          <p:cNvSpPr>
            <a:spLocks noChangeArrowheads="1"/>
          </p:cNvSpPr>
          <p:nvPr/>
        </p:nvSpPr>
        <p:spPr bwMode="auto">
          <a:xfrm>
            <a:off x="2263775" y="3208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8" name="Content Placeholder 5"/>
          <p:cNvGraphicFramePr>
            <a:graphicFrameLocks/>
          </p:cNvGraphicFramePr>
          <p:nvPr>
            <p:extLst>
              <p:ext uri="{D42A27DB-BD31-4B8C-83A1-F6EECF244321}">
                <p14:modId xmlns:p14="http://schemas.microsoft.com/office/powerpoint/2010/main" val="2726605432"/>
              </p:ext>
            </p:extLst>
          </p:nvPr>
        </p:nvGraphicFramePr>
        <p:xfrm>
          <a:off x="509796" y="1690688"/>
          <a:ext cx="8124407" cy="3548229"/>
        </p:xfrm>
        <a:graphic>
          <a:graphicData uri="http://schemas.openxmlformats.org/drawingml/2006/table">
            <a:tbl>
              <a:tblPr/>
              <a:tblGrid>
                <a:gridCol w="1782398">
                  <a:extLst>
                    <a:ext uri="{9D8B030D-6E8A-4147-A177-3AD203B41FA5}">
                      <a16:colId xmlns:a16="http://schemas.microsoft.com/office/drawing/2014/main" xmlns="" val="20000"/>
                    </a:ext>
                  </a:extLst>
                </a:gridCol>
                <a:gridCol w="1339067">
                  <a:extLst>
                    <a:ext uri="{9D8B030D-6E8A-4147-A177-3AD203B41FA5}">
                      <a16:colId xmlns:a16="http://schemas.microsoft.com/office/drawing/2014/main" xmlns="" val="20001"/>
                    </a:ext>
                  </a:extLst>
                </a:gridCol>
                <a:gridCol w="1717589">
                  <a:extLst>
                    <a:ext uri="{9D8B030D-6E8A-4147-A177-3AD203B41FA5}">
                      <a16:colId xmlns:a16="http://schemas.microsoft.com/office/drawing/2014/main" xmlns="" val="20002"/>
                    </a:ext>
                  </a:extLst>
                </a:gridCol>
                <a:gridCol w="1804087">
                  <a:extLst>
                    <a:ext uri="{9D8B030D-6E8A-4147-A177-3AD203B41FA5}">
                      <a16:colId xmlns:a16="http://schemas.microsoft.com/office/drawing/2014/main" xmlns="" val="20003"/>
                    </a:ext>
                  </a:extLst>
                </a:gridCol>
                <a:gridCol w="1481266">
                  <a:extLst>
                    <a:ext uri="{9D8B030D-6E8A-4147-A177-3AD203B41FA5}">
                      <a16:colId xmlns:a16="http://schemas.microsoft.com/office/drawing/2014/main" xmlns="" val="20004"/>
                    </a:ext>
                  </a:extLst>
                </a:gridCol>
              </a:tblGrid>
              <a:tr h="1131345">
                <a:tc>
                  <a:txBody>
                    <a:bodyPr/>
                    <a:lstStyle/>
                    <a:p>
                      <a:pPr algn="l" rtl="0" fontAlgn="t">
                        <a:spcBef>
                          <a:spcPts val="0"/>
                        </a:spcBef>
                        <a:spcAft>
                          <a:spcPts val="1000"/>
                        </a:spcAft>
                      </a:pPr>
                      <a:r>
                        <a:rPr lang="en-US" sz="1600" b="1" i="0" u="none" strike="noStrike" dirty="0">
                          <a:solidFill>
                            <a:schemeClr val="bg1"/>
                          </a:solidFill>
                          <a:effectLst/>
                          <a:latin typeface="Franklin Gothic Book" panose="020B0503020102020204" pitchFamily="34" charset="0"/>
                        </a:rPr>
                        <a:t>Nutrition-Sensitive Agriculture</a:t>
                      </a:r>
                      <a:r>
                        <a:rPr lang="en-US" sz="1600" b="1" i="0" u="none" strike="noStrike" baseline="0" dirty="0">
                          <a:solidFill>
                            <a:schemeClr val="bg1"/>
                          </a:solidFill>
                          <a:effectLst/>
                          <a:latin typeface="Franklin Gothic Book" panose="020B0503020102020204" pitchFamily="34" charset="0"/>
                        </a:rPr>
                        <a:t> </a:t>
                      </a:r>
                      <a:r>
                        <a:rPr lang="en-US" sz="1600" b="1" i="0" u="none" strike="noStrike" dirty="0">
                          <a:solidFill>
                            <a:schemeClr val="bg1"/>
                          </a:solidFill>
                          <a:effectLst/>
                          <a:latin typeface="Franklin Gothic Book" panose="020B0503020102020204" pitchFamily="34" charset="0"/>
                        </a:rPr>
                        <a:t>Outcome (s)</a:t>
                      </a:r>
                      <a:endParaRPr lang="en-US" sz="1600" b="1" dirty="0">
                        <a:solidFill>
                          <a:schemeClr val="bg1"/>
                        </a:solidFill>
                        <a:effectLst/>
                        <a:latin typeface="Franklin Gothic Book" panose="020B0503020102020204" pitchFamily="34"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tc>
                  <a:txBody>
                    <a:bodyPr/>
                    <a:lstStyle/>
                    <a:p>
                      <a:pPr marL="0" algn="l" defTabSz="914400" rtl="0" eaLnBrk="1" fontAlgn="t" latinLnBrk="0" hangingPunct="1">
                        <a:spcBef>
                          <a:spcPts val="0"/>
                        </a:spcBef>
                        <a:spcAft>
                          <a:spcPts val="1000"/>
                        </a:spcAft>
                      </a:pPr>
                      <a:r>
                        <a:rPr lang="en-US" sz="1600" b="1" i="0" u="none" strike="noStrike" kern="1200" dirty="0">
                          <a:solidFill>
                            <a:schemeClr val="bg1"/>
                          </a:solidFill>
                          <a:effectLst/>
                          <a:latin typeface="Franklin Gothic Book" panose="020B0503020102020204" pitchFamily="34" charset="0"/>
                          <a:ea typeface="+mn-ea"/>
                          <a:cs typeface="+mn-cs"/>
                        </a:rPr>
                        <a:t>Strategies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tc>
                  <a:txBody>
                    <a:bodyPr/>
                    <a:lstStyle/>
                    <a:p>
                      <a:pPr marL="0" algn="l" defTabSz="914400" rtl="0" eaLnBrk="1" fontAlgn="t" latinLnBrk="0" hangingPunct="1">
                        <a:spcBef>
                          <a:spcPts val="0"/>
                        </a:spcBef>
                        <a:spcAft>
                          <a:spcPts val="1000"/>
                        </a:spcAft>
                      </a:pPr>
                      <a:r>
                        <a:rPr lang="en-US" sz="1600" b="1" i="0" u="none" strike="noStrike" kern="1200" dirty="0">
                          <a:solidFill>
                            <a:schemeClr val="bg1"/>
                          </a:solidFill>
                          <a:effectLst/>
                          <a:latin typeface="Franklin Gothic Book" panose="020B0503020102020204" pitchFamily="34" charset="0"/>
                          <a:ea typeface="+mn-ea"/>
                          <a:cs typeface="+mn-cs"/>
                        </a:rPr>
                        <a:t>Practices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tc>
                  <a:txBody>
                    <a:bodyPr/>
                    <a:lstStyle/>
                    <a:p>
                      <a:pPr marL="0" algn="l" defTabSz="914400" rtl="0" eaLnBrk="1" fontAlgn="t" latinLnBrk="0" hangingPunct="1">
                        <a:spcBef>
                          <a:spcPts val="0"/>
                        </a:spcBef>
                        <a:spcAft>
                          <a:spcPts val="1000"/>
                        </a:spcAft>
                      </a:pPr>
                      <a:r>
                        <a:rPr lang="en-US" sz="1600" b="1" i="0" u="none" strike="noStrike" kern="1200" dirty="0">
                          <a:solidFill>
                            <a:schemeClr val="bg1"/>
                          </a:solidFill>
                          <a:effectLst/>
                          <a:latin typeface="Franklin Gothic Book" panose="020B0503020102020204" pitchFamily="34" charset="0"/>
                          <a:ea typeface="+mn-ea"/>
                          <a:cs typeface="+mn-cs"/>
                        </a:rPr>
                        <a:t>Interventions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tc>
                  <a:txBody>
                    <a:bodyPr/>
                    <a:lstStyle/>
                    <a:p>
                      <a:pPr marL="0" algn="l" defTabSz="914400" rtl="0" eaLnBrk="1" fontAlgn="t" latinLnBrk="0" hangingPunct="1">
                        <a:spcBef>
                          <a:spcPts val="0"/>
                        </a:spcBef>
                        <a:spcAft>
                          <a:spcPts val="1000"/>
                        </a:spcAft>
                      </a:pPr>
                      <a:r>
                        <a:rPr lang="en-US" sz="1600" b="1" i="0" u="none" strike="noStrike" kern="1200" dirty="0">
                          <a:solidFill>
                            <a:schemeClr val="bg1"/>
                          </a:solidFill>
                          <a:effectLst/>
                          <a:latin typeface="Franklin Gothic Book" panose="020B0503020102020204" pitchFamily="34" charset="0"/>
                          <a:ea typeface="+mn-ea"/>
                          <a:cs typeface="+mn-cs"/>
                        </a:rPr>
                        <a:t>Indicators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extLst>
                  <a:ext uri="{0D108BD9-81ED-4DB2-BD59-A6C34878D82A}">
                    <a16:rowId xmlns:a16="http://schemas.microsoft.com/office/drawing/2014/main" xmlns="" val="10000"/>
                  </a:ext>
                </a:extLst>
              </a:tr>
              <a:tr h="1208442">
                <a:tc>
                  <a:txBody>
                    <a:bodyPr/>
                    <a:lstStyle/>
                    <a:p>
                      <a:pPr fontAlgn="t"/>
                      <a:r>
                        <a:rPr lang="en-US" dirty="0">
                          <a:effectLst/>
                        </a:rPr>
                        <a:t/>
                      </a:r>
                      <a:br>
                        <a:rPr lang="en-US" dirty="0">
                          <a:effectLst/>
                        </a:rPr>
                      </a:br>
                      <a:endParaRPr lang="en-US"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a:effectLst/>
                        </a:rPr>
                        <a:t/>
                      </a:r>
                      <a:br>
                        <a:rPr lang="en-US">
                          <a:effectLst/>
                        </a:rPr>
                      </a:br>
                      <a:endParaRPr lang="en-US">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dirty="0">
                          <a:effectLst/>
                        </a:rPr>
                        <a:t/>
                      </a:r>
                      <a:br>
                        <a:rPr lang="en-US" dirty="0">
                          <a:effectLst/>
                        </a:rPr>
                      </a:br>
                      <a:endParaRPr lang="en-US"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dirty="0">
                          <a:effectLst/>
                        </a:rPr>
                        <a:t/>
                      </a:r>
                      <a:br>
                        <a:rPr lang="en-US" dirty="0">
                          <a:effectLst/>
                        </a:rPr>
                      </a:br>
                      <a:endParaRPr lang="en-US"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dirty="0">
                          <a:effectLst/>
                        </a:rPr>
                        <a:t/>
                      </a:r>
                      <a:br>
                        <a:rPr lang="en-US" dirty="0">
                          <a:effectLst/>
                        </a:rPr>
                      </a:br>
                      <a:endParaRPr lang="en-US"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08442">
                <a:tc>
                  <a:txBody>
                    <a:bodyPr/>
                    <a:lstStyle/>
                    <a:p>
                      <a:pPr fontAlgn="t"/>
                      <a:r>
                        <a:rPr lang="en-US" dirty="0">
                          <a:effectLst/>
                        </a:rPr>
                        <a:t/>
                      </a:r>
                      <a:br>
                        <a:rPr lang="en-US" dirty="0">
                          <a:effectLst/>
                        </a:rPr>
                      </a:br>
                      <a:endParaRPr lang="en-US"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a:effectLst/>
                        </a:rPr>
                        <a:t/>
                      </a:r>
                      <a:br>
                        <a:rPr lang="en-US">
                          <a:effectLst/>
                        </a:rPr>
                      </a:br>
                      <a:endParaRPr lang="en-US">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dirty="0">
                          <a:effectLst/>
                        </a:rPr>
                        <a:t/>
                      </a:r>
                      <a:br>
                        <a:rPr lang="en-US" dirty="0">
                          <a:effectLst/>
                        </a:rPr>
                      </a:br>
                      <a:endParaRPr lang="en-US"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a:effectLst/>
                        </a:rPr>
                        <a:t/>
                      </a:r>
                      <a:br>
                        <a:rPr lang="en-US">
                          <a:effectLst/>
                        </a:rPr>
                      </a:br>
                      <a:endParaRPr lang="en-US">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dirty="0">
                          <a:effectLst/>
                        </a:rPr>
                        <a:t/>
                      </a:r>
                      <a:br>
                        <a:rPr lang="en-US" dirty="0">
                          <a:effectLst/>
                        </a:rPr>
                      </a:br>
                      <a:endParaRPr lang="en-US"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4232631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263775" y="3208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Title 1"/>
          <p:cNvSpPr txBox="1">
            <a:spLocks/>
          </p:cNvSpPr>
          <p:nvPr/>
        </p:nvSpPr>
        <p:spPr>
          <a:xfrm>
            <a:off x="520700" y="465138"/>
            <a:ext cx="91440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b="0" dirty="0">
                <a:solidFill>
                  <a:srgbClr val="32697C"/>
                </a:solidFill>
                <a:latin typeface="Franklin Gothic Heavy" panose="020B0903020102020204" pitchFamily="34" charset="0"/>
              </a:rPr>
              <a:t>Exercise: Identify Nutrition-Sensitive Agriculture Outcomes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850806"/>
            <a:ext cx="8058380" cy="386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618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4294967295"/>
          </p:nvPr>
        </p:nvSpPr>
        <p:spPr bwMode="auto">
          <a:xfrm>
            <a:off x="8763000" y="533400"/>
            <a:ext cx="381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a:spcBef>
                <a:spcPct val="0"/>
              </a:spcBef>
              <a:buFontTx/>
              <a:buNone/>
            </a:pPr>
            <a:fld id="{414F9925-C161-384F-A037-54B05A048427}" type="slidenum">
              <a:rPr lang="fr-FR" altLang="x-none" sz="1200">
                <a:solidFill>
                  <a:srgbClr val="F6F5F0"/>
                </a:solidFill>
              </a:rPr>
              <a:pPr>
                <a:spcBef>
                  <a:spcPct val="0"/>
                </a:spcBef>
                <a:buFontTx/>
                <a:buNone/>
              </a:pPr>
              <a:t>25</a:t>
            </a:fld>
            <a:endParaRPr lang="fr-FR" altLang="x-none" sz="1200">
              <a:solidFill>
                <a:srgbClr val="F6F5F0"/>
              </a:solidFill>
            </a:endParaRPr>
          </a:p>
        </p:txBody>
      </p:sp>
      <p:sp>
        <p:nvSpPr>
          <p:cNvPr id="8" name="Title 1"/>
          <p:cNvSpPr txBox="1">
            <a:spLocks/>
          </p:cNvSpPr>
          <p:nvPr/>
        </p:nvSpPr>
        <p:spPr>
          <a:xfrm>
            <a:off x="0" y="0"/>
            <a:ext cx="9143999" cy="6260952"/>
          </a:xfrm>
          <a:prstGeom prst="rect">
            <a:avLst/>
          </a:prstGeom>
          <a:solidFill>
            <a:srgbClr val="2D472D"/>
          </a:solidFill>
        </p:spPr>
        <p:txBody>
          <a:bodyPr vert="horz" lIns="914400" tIns="274320" rIns="91440" bIns="45720" rtlCol="0" anchor="t">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pPr>
              <a:spcAft>
                <a:spcPts val="1200"/>
              </a:spcAft>
            </a:pPr>
            <a:r>
              <a:rPr lang="en-US" b="0" dirty="0">
                <a:solidFill>
                  <a:schemeClr val="bg1"/>
                </a:solidFill>
                <a:latin typeface="Franklin Gothic Heavy" panose="020B0903020102020204" pitchFamily="34" charset="0"/>
              </a:rPr>
              <a:t>STEP 2: </a:t>
            </a:r>
          </a:p>
          <a:p>
            <a:r>
              <a:rPr lang="en-US" b="0" dirty="0">
                <a:solidFill>
                  <a:schemeClr val="bg1"/>
                </a:solidFill>
                <a:latin typeface="Franklin Gothic Heavy" panose="020B0903020102020204" pitchFamily="34" charset="0"/>
              </a:rPr>
              <a:t>Prioritize Nutrition-Sensitive </a:t>
            </a:r>
            <a:r>
              <a:rPr lang="en-US" b="0" dirty="0" smtClean="0">
                <a:solidFill>
                  <a:schemeClr val="bg1"/>
                </a:solidFill>
                <a:latin typeface="Franklin Gothic Heavy" panose="020B0903020102020204" pitchFamily="34" charset="0"/>
              </a:rPr>
              <a:t/>
            </a:r>
            <a:br>
              <a:rPr lang="en-US" b="0" dirty="0" smtClean="0">
                <a:solidFill>
                  <a:schemeClr val="bg1"/>
                </a:solidFill>
                <a:latin typeface="Franklin Gothic Heavy" panose="020B0903020102020204" pitchFamily="34" charset="0"/>
              </a:rPr>
            </a:br>
            <a:r>
              <a:rPr lang="en-US" b="0" dirty="0" smtClean="0">
                <a:solidFill>
                  <a:schemeClr val="bg1"/>
                </a:solidFill>
                <a:latin typeface="Franklin Gothic Heavy" panose="020B0903020102020204" pitchFamily="34" charset="0"/>
              </a:rPr>
              <a:t>Agriculture </a:t>
            </a:r>
            <a:r>
              <a:rPr lang="en-US" b="0" dirty="0">
                <a:solidFill>
                  <a:schemeClr val="bg1"/>
                </a:solidFill>
                <a:latin typeface="Franklin Gothic Heavy" panose="020B0903020102020204" pitchFamily="34" charset="0"/>
              </a:rPr>
              <a:t>Strategies</a:t>
            </a:r>
          </a:p>
        </p:txBody>
      </p:sp>
    </p:spTree>
    <p:extLst>
      <p:ext uri="{BB962C8B-B14F-4D97-AF65-F5344CB8AC3E}">
        <p14:creationId xmlns:p14="http://schemas.microsoft.com/office/powerpoint/2010/main" val="4400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a:t>
            </a:r>
          </a:p>
        </p:txBody>
      </p:sp>
      <p:sp>
        <p:nvSpPr>
          <p:cNvPr id="3" name="Content Placeholder 2"/>
          <p:cNvSpPr>
            <a:spLocks noGrp="1"/>
          </p:cNvSpPr>
          <p:nvPr>
            <p:ph idx="1"/>
          </p:nvPr>
        </p:nvSpPr>
        <p:spPr>
          <a:xfrm>
            <a:off x="295018" y="1578490"/>
            <a:ext cx="7886700" cy="4122688"/>
          </a:xfrm>
        </p:spPr>
        <p:txBody>
          <a:bodyPr>
            <a:normAutofit/>
          </a:bodyPr>
          <a:lstStyle/>
          <a:p>
            <a:pPr lvl="1" fontAlgn="base"/>
            <a:r>
              <a:rPr lang="en-US" sz="2800" b="1" dirty="0">
                <a:solidFill>
                  <a:srgbClr val="E28432"/>
                </a:solidFill>
              </a:rPr>
              <a:t>Strategy</a:t>
            </a:r>
            <a:r>
              <a:rPr lang="en-US" sz="2800" dirty="0">
                <a:solidFill>
                  <a:srgbClr val="E28432"/>
                </a:solidFill>
              </a:rPr>
              <a:t> - </a:t>
            </a:r>
            <a:r>
              <a:rPr lang="en-US" sz="2800" dirty="0"/>
              <a:t>the means or broad approach by which an activity may achieve a stated purpose or desired outcome.  </a:t>
            </a:r>
            <a:r>
              <a:rPr lang="en-US" sz="2800" b="1" dirty="0"/>
              <a:t> </a:t>
            </a:r>
            <a:endParaRPr lang="en-US" sz="2800" dirty="0"/>
          </a:p>
          <a:p>
            <a:pPr lvl="1" fontAlgn="base"/>
            <a:r>
              <a:rPr lang="en-US" sz="2800" dirty="0">
                <a:solidFill>
                  <a:srgbClr val="E28432"/>
                </a:solidFill>
              </a:rPr>
              <a:t>I</a:t>
            </a:r>
            <a:r>
              <a:rPr lang="en-US" sz="2800" b="1" dirty="0">
                <a:solidFill>
                  <a:srgbClr val="E28432"/>
                </a:solidFill>
              </a:rPr>
              <a:t>ntervention </a:t>
            </a:r>
            <a:r>
              <a:rPr lang="en-US" sz="2800" dirty="0">
                <a:solidFill>
                  <a:srgbClr val="E28432"/>
                </a:solidFill>
              </a:rPr>
              <a:t>- </a:t>
            </a:r>
            <a:r>
              <a:rPr lang="en-US" sz="2800" dirty="0"/>
              <a:t>a collection of actions that, taken together, will accomplish a planned (nutrition-sensitive agriculture) strategy. </a:t>
            </a:r>
          </a:p>
          <a:p>
            <a:pPr marL="457200" lvl="1" indent="0" fontAlgn="base">
              <a:buNone/>
            </a:pPr>
            <a:endParaRPr lang="en-US" sz="2800" dirty="0"/>
          </a:p>
          <a:p>
            <a:pPr marL="457200" lvl="1" indent="0" fontAlgn="base">
              <a:buNone/>
            </a:pPr>
            <a:r>
              <a:rPr lang="en-US" sz="2800" dirty="0"/>
              <a:t>One or more interventions are needed to meet a planned strategy and one or more strategies are required to achieve a planned outcome.</a:t>
            </a:r>
          </a:p>
          <a:p>
            <a:endParaRPr lang="en-US" dirty="0"/>
          </a:p>
        </p:txBody>
      </p:sp>
    </p:spTree>
    <p:extLst>
      <p:ext uri="{BB962C8B-B14F-4D97-AF65-F5344CB8AC3E}">
        <p14:creationId xmlns:p14="http://schemas.microsoft.com/office/powerpoint/2010/main" val="3874899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6613525" y="4981704"/>
            <a:ext cx="3381375" cy="601663"/>
          </a:xfrm>
          <a:noFill/>
        </p:spPr>
        <p:txBody>
          <a:bodyPr lIns="274320"/>
          <a:lstStyle/>
          <a:p>
            <a:r>
              <a:rPr lang="en-US" dirty="0">
                <a:solidFill>
                  <a:srgbClr val="2D472D"/>
                </a:solidFill>
              </a:rPr>
              <a:t>Recap</a:t>
            </a:r>
          </a:p>
        </p:txBody>
      </p:sp>
      <p:sp>
        <p:nvSpPr>
          <p:cNvPr id="8" name="Content Placeholder 2"/>
          <p:cNvSpPr txBox="1">
            <a:spLocks/>
          </p:cNvSpPr>
          <p:nvPr/>
        </p:nvSpPr>
        <p:spPr>
          <a:xfrm rot="844040">
            <a:off x="4701577" y="1236651"/>
            <a:ext cx="4075038" cy="2397159"/>
          </a:xfrm>
          <a:prstGeom prst="cloud">
            <a:avLst/>
          </a:prstGeom>
          <a:solidFill>
            <a:srgbClr val="32697C">
              <a:alpha val="89804"/>
            </a:srgbClr>
          </a:solidFill>
          <a:ln w="28575">
            <a:solidFill>
              <a:srgbClr val="32697C"/>
            </a:solidFill>
          </a:ln>
        </p:spPr>
        <p:txBody>
          <a:bodyPr vert="horz" lIns="182880" tIns="91440" rIns="0" bIns="0" rtlCol="0">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2000" dirty="0">
              <a:solidFill>
                <a:schemeClr val="bg1"/>
              </a:solidFill>
              <a:latin typeface="Franklin Gothic Heavy" panose="020B0903020102020204" pitchFamily="34" charset="0"/>
            </a:endParaRPr>
          </a:p>
          <a:p>
            <a:pPr marL="0" indent="0" algn="ctr">
              <a:buNone/>
            </a:pPr>
            <a:r>
              <a:rPr lang="en-US" sz="5400" dirty="0">
                <a:solidFill>
                  <a:schemeClr val="bg1"/>
                </a:solidFill>
                <a:latin typeface="Franklin Gothic Heavy" panose="020B0903020102020204" pitchFamily="34" charset="0"/>
              </a:rPr>
              <a:t>How</a:t>
            </a:r>
            <a:endParaRPr lang="en-US" sz="2000" dirty="0">
              <a:solidFill>
                <a:schemeClr val="bg1"/>
              </a:solidFill>
              <a:latin typeface="Franklin Gothic Heavy" panose="020B0903020102020204" pitchFamily="34" charset="0"/>
            </a:endParaRPr>
          </a:p>
        </p:txBody>
      </p:sp>
      <p:sp>
        <p:nvSpPr>
          <p:cNvPr id="9" name="Content Placeholder 2"/>
          <p:cNvSpPr txBox="1">
            <a:spLocks/>
          </p:cNvSpPr>
          <p:nvPr/>
        </p:nvSpPr>
        <p:spPr>
          <a:xfrm rot="937103">
            <a:off x="2349539" y="3830860"/>
            <a:ext cx="2948143" cy="2013795"/>
          </a:xfrm>
          <a:prstGeom prst="cloud">
            <a:avLst/>
          </a:prstGeom>
          <a:solidFill>
            <a:srgbClr val="99993E">
              <a:alpha val="89804"/>
            </a:srgbClr>
          </a:solidFill>
          <a:ln w="28575">
            <a:solidFill>
              <a:srgbClr val="99993E"/>
            </a:solidFill>
          </a:ln>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100" dirty="0">
              <a:solidFill>
                <a:schemeClr val="bg1"/>
              </a:solidFill>
              <a:latin typeface="Franklin Gothic Heavy" panose="020B0903020102020204" pitchFamily="34" charset="0"/>
            </a:endParaRPr>
          </a:p>
          <a:p>
            <a:pPr marL="0" indent="0" algn="ctr">
              <a:buNone/>
            </a:pPr>
            <a:r>
              <a:rPr lang="en-US" sz="5400" dirty="0">
                <a:solidFill>
                  <a:schemeClr val="bg1"/>
                </a:solidFill>
                <a:latin typeface="Franklin Gothic Heavy" panose="020B0903020102020204" pitchFamily="34" charset="0"/>
              </a:rPr>
              <a:t>Who</a:t>
            </a:r>
          </a:p>
        </p:txBody>
      </p:sp>
      <p:pic>
        <p:nvPicPr>
          <p:cNvPr id="10" name="Picture 2"/>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81438" y="4390822"/>
            <a:ext cx="784962" cy="176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735903" y="4282518"/>
            <a:ext cx="102162" cy="106679"/>
          </a:xfrm>
          <a:prstGeom prst="ellipse">
            <a:avLst/>
          </a:prstGeom>
          <a:solidFill>
            <a:srgbClr val="E28432">
              <a:alpha val="69804"/>
            </a:srgbClr>
          </a:solidFill>
          <a:ln>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2943" y="3671571"/>
            <a:ext cx="254562" cy="232753"/>
          </a:xfrm>
          <a:prstGeom prst="ellipse">
            <a:avLst/>
          </a:prstGeom>
          <a:solidFill>
            <a:srgbClr val="E28432">
              <a:alpha val="69804"/>
            </a:srgbClr>
          </a:solidFill>
          <a:ln>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93082" y="2748242"/>
            <a:ext cx="254562" cy="232753"/>
          </a:xfrm>
          <a:prstGeom prst="ellipse">
            <a:avLst/>
          </a:prstGeom>
          <a:solidFill>
            <a:srgbClr val="32697C">
              <a:alpha val="69804"/>
            </a:srgbClr>
          </a:solidFill>
          <a:ln>
            <a:solidFill>
              <a:srgbClr val="326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147785" y="3133585"/>
            <a:ext cx="102162" cy="106679"/>
          </a:xfrm>
          <a:prstGeom prst="ellipse">
            <a:avLst/>
          </a:prstGeom>
          <a:solidFill>
            <a:srgbClr val="32697C">
              <a:alpha val="69804"/>
            </a:srgbClr>
          </a:solidFill>
          <a:ln>
            <a:solidFill>
              <a:srgbClr val="326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rot="20768736">
            <a:off x="375827" y="988845"/>
            <a:ext cx="3792534" cy="2991421"/>
          </a:xfrm>
          <a:prstGeom prst="cloud">
            <a:avLst/>
          </a:prstGeom>
          <a:solidFill>
            <a:srgbClr val="E28432">
              <a:alpha val="89804"/>
            </a:srgbClr>
          </a:solidFill>
          <a:ln w="28575">
            <a:solidFill>
              <a:srgbClr val="E28432"/>
            </a:solidFill>
          </a:ln>
        </p:spPr>
        <p:txBody>
          <a:bodyPr vert="horz" lIns="91440" tIns="91440" rIns="274320" bIns="0" rtlCol="0">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US" sz="2400" dirty="0">
              <a:solidFill>
                <a:schemeClr val="bg1"/>
              </a:solidFill>
              <a:latin typeface="Franklin Gothic Heavy" panose="020B0903020102020204" pitchFamily="34" charset="0"/>
            </a:endParaRPr>
          </a:p>
          <a:p>
            <a:pPr marL="0" indent="0" algn="ctr">
              <a:buFont typeface="Arial"/>
              <a:buNone/>
            </a:pPr>
            <a:r>
              <a:rPr lang="en-US" sz="5400" dirty="0">
                <a:solidFill>
                  <a:schemeClr val="bg1"/>
                </a:solidFill>
                <a:latin typeface="Franklin Gothic Heavy" panose="020B0903020102020204" pitchFamily="34" charset="0"/>
              </a:rPr>
              <a:t>What  </a:t>
            </a:r>
          </a:p>
        </p:txBody>
      </p:sp>
      <p:sp>
        <p:nvSpPr>
          <p:cNvPr id="18" name="Oval 17"/>
          <p:cNvSpPr/>
          <p:nvPr/>
        </p:nvSpPr>
        <p:spPr>
          <a:xfrm>
            <a:off x="2005600" y="4448120"/>
            <a:ext cx="254562" cy="232753"/>
          </a:xfrm>
          <a:prstGeom prst="ellipse">
            <a:avLst/>
          </a:prstGeom>
          <a:solidFill>
            <a:srgbClr val="99993E">
              <a:alpha val="69804"/>
            </a:srgbClr>
          </a:solidFill>
          <a:ln>
            <a:solidFill>
              <a:srgbClr val="999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464741" y="4564497"/>
            <a:ext cx="102162" cy="106679"/>
          </a:xfrm>
          <a:prstGeom prst="ellipse">
            <a:avLst/>
          </a:prstGeom>
          <a:solidFill>
            <a:srgbClr val="99993E">
              <a:alpha val="69804"/>
            </a:srgbClr>
          </a:solidFill>
          <a:ln>
            <a:solidFill>
              <a:srgbClr val="999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549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29" r="25982" b="7346"/>
          <a:stretch/>
        </p:blipFill>
        <p:spPr bwMode="auto">
          <a:xfrm>
            <a:off x="3307492" y="-3177"/>
            <a:ext cx="6553200" cy="624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3176"/>
            <a:ext cx="3805882" cy="6247765"/>
          </a:xfrm>
          <a:solidFill>
            <a:srgbClr val="E28432"/>
          </a:solidFill>
        </p:spPr>
        <p:txBody>
          <a:bodyPr lIns="365760" tIns="0">
            <a:normAutofit/>
          </a:bodyPr>
          <a:lstStyle/>
          <a:p>
            <a:r>
              <a:rPr lang="en-US" sz="2800" dirty="0">
                <a:solidFill>
                  <a:schemeClr val="bg1"/>
                </a:solidFill>
              </a:rPr>
              <a:t>Developing Nutrition-Sensitive Agriculture  Strategies </a:t>
            </a:r>
          </a:p>
        </p:txBody>
      </p:sp>
      <p:sp>
        <p:nvSpPr>
          <p:cNvPr id="4" name="TextBox 3"/>
          <p:cNvSpPr txBox="1"/>
          <p:nvPr/>
        </p:nvSpPr>
        <p:spPr>
          <a:xfrm>
            <a:off x="4576672" y="5989061"/>
            <a:ext cx="4433977" cy="215444"/>
          </a:xfrm>
          <a:prstGeom prst="rect">
            <a:avLst/>
          </a:prstGeom>
          <a:noFill/>
        </p:spPr>
        <p:txBody>
          <a:bodyPr wrap="square" rtlCol="0">
            <a:spAutoFit/>
          </a:bodyPr>
          <a:lstStyle/>
          <a:p>
            <a:pPr algn="r"/>
            <a:r>
              <a:rPr lang="en-US" sz="800" dirty="0">
                <a:solidFill>
                  <a:schemeClr val="bg1"/>
                </a:solidFill>
                <a:latin typeface="Franklin Gothic Book" panose="020B0503020102020204" pitchFamily="34" charset="0"/>
              </a:rPr>
              <a:t>Photo credit: </a:t>
            </a:r>
            <a:r>
              <a:rPr lang="en-US" sz="800" dirty="0" err="1">
                <a:solidFill>
                  <a:schemeClr val="bg1"/>
                </a:solidFill>
                <a:latin typeface="Franklin Gothic Book" panose="020B0503020102020204" pitchFamily="34" charset="0"/>
              </a:rPr>
              <a:t>Mi</a:t>
            </a:r>
            <a:r>
              <a:rPr lang="en-US" sz="800" dirty="0">
                <a:solidFill>
                  <a:schemeClr val="bg1"/>
                </a:solidFill>
                <a:latin typeface="Franklin Gothic Book" panose="020B0503020102020204" pitchFamily="34" charset="0"/>
              </a:rPr>
              <a:t> </a:t>
            </a:r>
            <a:r>
              <a:rPr lang="en-US" sz="800" dirty="0" err="1">
                <a:solidFill>
                  <a:schemeClr val="bg1"/>
                </a:solidFill>
                <a:latin typeface="Franklin Gothic Book" panose="020B0503020102020204" pitchFamily="34" charset="0"/>
              </a:rPr>
              <a:t>chelle</a:t>
            </a:r>
            <a:r>
              <a:rPr lang="en-US" sz="800" dirty="0">
                <a:solidFill>
                  <a:schemeClr val="bg1"/>
                </a:solidFill>
                <a:latin typeface="Franklin Gothic Book" panose="020B0503020102020204" pitchFamily="34" charset="0"/>
              </a:rPr>
              <a:t> </a:t>
            </a:r>
            <a:r>
              <a:rPr lang="en-US" sz="800" dirty="0" err="1">
                <a:solidFill>
                  <a:schemeClr val="bg1"/>
                </a:solidFill>
                <a:latin typeface="Franklin Gothic Book" panose="020B0503020102020204" pitchFamily="34" charset="0"/>
              </a:rPr>
              <a:t>Byamugisha</a:t>
            </a:r>
            <a:r>
              <a:rPr lang="en-US" sz="800" dirty="0">
                <a:solidFill>
                  <a:schemeClr val="bg1"/>
                </a:solidFill>
                <a:latin typeface="Franklin Gothic Book" panose="020B0503020102020204" pitchFamily="34" charset="0"/>
              </a:rPr>
              <a:t>, </a:t>
            </a:r>
            <a:r>
              <a:rPr lang="en-US" sz="800" dirty="0" err="1">
                <a:solidFill>
                  <a:schemeClr val="bg1"/>
                </a:solidFill>
                <a:latin typeface="Franklin Gothic Book" panose="020B0503020102020204" pitchFamily="34" charset="0"/>
              </a:rPr>
              <a:t>Chemonics</a:t>
            </a:r>
            <a:endParaRPr lang="en-US" sz="8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235156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36" y="290983"/>
            <a:ext cx="7886700" cy="1325563"/>
          </a:xfrm>
        </p:spPr>
        <p:txBody>
          <a:bodyPr/>
          <a:lstStyle/>
          <a:p>
            <a:r>
              <a:rPr lang="en-US" dirty="0"/>
              <a:t>Nutrition-Sensitive Agriculture Strategies Criteria and Examples</a:t>
            </a:r>
          </a:p>
        </p:txBody>
      </p:sp>
      <p:sp>
        <p:nvSpPr>
          <p:cNvPr id="3" name="Content Placeholder 2"/>
          <p:cNvSpPr>
            <a:spLocks noGrp="1"/>
          </p:cNvSpPr>
          <p:nvPr>
            <p:ph idx="1"/>
          </p:nvPr>
        </p:nvSpPr>
        <p:spPr>
          <a:xfrm>
            <a:off x="255548" y="1456355"/>
            <a:ext cx="7886700" cy="4586097"/>
          </a:xfrm>
        </p:spPr>
        <p:txBody>
          <a:bodyPr>
            <a:normAutofit fontScale="77500" lnSpcReduction="20000"/>
          </a:bodyPr>
          <a:lstStyle/>
          <a:p>
            <a:pPr marL="457200" lvl="1" indent="0">
              <a:buNone/>
            </a:pPr>
            <a:endParaRPr lang="en-US" dirty="0"/>
          </a:p>
          <a:p>
            <a:pPr marL="457200" lvl="1" indent="0">
              <a:buNone/>
            </a:pPr>
            <a:r>
              <a:rPr lang="en-US" sz="2800" b="1" dirty="0"/>
              <a:t>Outcome: Improved availability of diverse, nutrient-rich foods </a:t>
            </a:r>
            <a:br>
              <a:rPr lang="en-US" sz="2800" b="1" dirty="0"/>
            </a:br>
            <a:r>
              <a:rPr lang="en-US" sz="2800" b="1" dirty="0"/>
              <a:t>in local markets</a:t>
            </a:r>
          </a:p>
          <a:p>
            <a:pPr marL="457200" lvl="1" indent="0">
              <a:buNone/>
            </a:pPr>
            <a:endParaRPr lang="en-US" dirty="0"/>
          </a:p>
          <a:p>
            <a:pPr marL="457200" lvl="1" indent="0">
              <a:buNone/>
            </a:pPr>
            <a:r>
              <a:rPr lang="en-US" sz="2300" dirty="0">
                <a:solidFill>
                  <a:srgbClr val="E28432"/>
                </a:solidFill>
                <a:latin typeface="Franklin Gothic Heavy" panose="020B0903020102020204" pitchFamily="34" charset="0"/>
              </a:rPr>
              <a:t>Criteria: Increase the supply of nutrient-rich food in local markets </a:t>
            </a:r>
          </a:p>
          <a:p>
            <a:pPr marL="457200" lvl="1" indent="0">
              <a:lnSpc>
                <a:spcPct val="120000"/>
              </a:lnSpc>
              <a:buNone/>
            </a:pPr>
            <a:r>
              <a:rPr lang="en-US" sz="2300" dirty="0">
                <a:solidFill>
                  <a:srgbClr val="99993E"/>
                </a:solidFill>
              </a:rPr>
              <a:t>Example strategy:  	Link dairy farmers to milk collection centers</a:t>
            </a:r>
          </a:p>
          <a:p>
            <a:pPr marL="457200" lvl="1" indent="0">
              <a:lnSpc>
                <a:spcPct val="120000"/>
              </a:lnSpc>
              <a:buNone/>
            </a:pPr>
            <a:r>
              <a:rPr lang="en-US" sz="2300" dirty="0">
                <a:solidFill>
                  <a:srgbClr val="99993E"/>
                </a:solidFill>
              </a:rPr>
              <a:t>Example strategy: 	Promote inter-cropping and other practices to 				diversify home production</a:t>
            </a:r>
            <a:r>
              <a:rPr lang="en-US" dirty="0">
                <a:solidFill>
                  <a:schemeClr val="accent6"/>
                </a:solidFill>
              </a:rPr>
              <a:t/>
            </a:r>
            <a:br>
              <a:rPr lang="en-US" dirty="0">
                <a:solidFill>
                  <a:schemeClr val="accent6"/>
                </a:solidFill>
              </a:rPr>
            </a:br>
            <a:endParaRPr lang="en-US" sz="2800" dirty="0">
              <a:solidFill>
                <a:schemeClr val="accent6"/>
              </a:solidFill>
            </a:endParaRPr>
          </a:p>
          <a:p>
            <a:pPr marL="457200" lvl="1" indent="0">
              <a:lnSpc>
                <a:spcPct val="120000"/>
              </a:lnSpc>
              <a:buNone/>
            </a:pPr>
            <a:r>
              <a:rPr lang="en-US" sz="2300" dirty="0">
                <a:solidFill>
                  <a:srgbClr val="E28432"/>
                </a:solidFill>
                <a:latin typeface="Franklin Gothic Heavy" panose="020B0903020102020204" pitchFamily="34" charset="0"/>
              </a:rPr>
              <a:t>Criteria:  Extend the time period a nutrient-rich food is available </a:t>
            </a:r>
            <a:br>
              <a:rPr lang="en-US" sz="2300" dirty="0">
                <a:solidFill>
                  <a:srgbClr val="E28432"/>
                </a:solidFill>
                <a:latin typeface="Franklin Gothic Heavy" panose="020B0903020102020204" pitchFamily="34" charset="0"/>
              </a:rPr>
            </a:br>
            <a:r>
              <a:rPr lang="en-US" sz="2300" dirty="0">
                <a:solidFill>
                  <a:srgbClr val="E28432"/>
                </a:solidFill>
                <a:latin typeface="Franklin Gothic Heavy" panose="020B0903020102020204" pitchFamily="34" charset="0"/>
              </a:rPr>
              <a:t>in local markets</a:t>
            </a:r>
          </a:p>
          <a:p>
            <a:pPr marL="457200" lvl="1" indent="0">
              <a:lnSpc>
                <a:spcPct val="120000"/>
              </a:lnSpc>
              <a:buNone/>
            </a:pPr>
            <a:r>
              <a:rPr lang="en-US" sz="2300" dirty="0">
                <a:solidFill>
                  <a:srgbClr val="99993E"/>
                </a:solidFill>
              </a:rPr>
              <a:t>Example strategy: 	Use of hermetically sealed bags for cowpea storage </a:t>
            </a:r>
          </a:p>
          <a:p>
            <a:pPr marL="457200" lvl="1" indent="0">
              <a:lnSpc>
                <a:spcPct val="120000"/>
              </a:lnSpc>
              <a:buNone/>
            </a:pPr>
            <a:r>
              <a:rPr lang="en-US" sz="2300" dirty="0">
                <a:solidFill>
                  <a:srgbClr val="99993E"/>
                </a:solidFill>
              </a:rPr>
              <a:t>Example strategy: 	Promote community warehouse system to safely 			store commodities closer to market for longer 				periods of time</a:t>
            </a:r>
          </a:p>
          <a:p>
            <a:endParaRPr lang="en-US" dirty="0"/>
          </a:p>
        </p:txBody>
      </p:sp>
    </p:spTree>
    <p:extLst>
      <p:ext uri="{BB962C8B-B14F-4D97-AF65-F5344CB8AC3E}">
        <p14:creationId xmlns:p14="http://schemas.microsoft.com/office/powerpoint/2010/main" val="1042017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072" y="200612"/>
            <a:ext cx="8512404" cy="1140070"/>
          </a:xfrm>
        </p:spPr>
        <p:txBody>
          <a:bodyPr/>
          <a:lstStyle/>
          <a:p>
            <a:r>
              <a:rPr lang="en-US" dirty="0"/>
              <a:t>Workshop Objectives</a:t>
            </a:r>
          </a:p>
        </p:txBody>
      </p:sp>
      <p:sp>
        <p:nvSpPr>
          <p:cNvPr id="3" name="Subtitle 2"/>
          <p:cNvSpPr>
            <a:spLocks noGrp="1"/>
          </p:cNvSpPr>
          <p:nvPr>
            <p:ph type="subTitle" idx="1"/>
          </p:nvPr>
        </p:nvSpPr>
        <p:spPr>
          <a:xfrm>
            <a:off x="631596" y="1335738"/>
            <a:ext cx="7883754" cy="4634756"/>
          </a:xfrm>
        </p:spPr>
        <p:txBody>
          <a:bodyPr>
            <a:noAutofit/>
          </a:bodyPr>
          <a:lstStyle/>
          <a:p>
            <a:pPr marL="342900" indent="-342900">
              <a:buFont typeface="Arial" panose="020B0604020202020204" pitchFamily="34" charset="0"/>
              <a:buChar char="•"/>
            </a:pPr>
            <a:r>
              <a:rPr lang="en-US" dirty="0"/>
              <a:t>Explain a four-step approach for designing effective nutrition-sensitive agriculture activities</a:t>
            </a:r>
          </a:p>
          <a:p>
            <a:pPr marL="342900" indent="-342900">
              <a:buFont typeface="Arial" panose="020B0604020202020204" pitchFamily="34" charset="0"/>
              <a:buChar char="•"/>
            </a:pPr>
            <a:r>
              <a:rPr lang="en-US" dirty="0"/>
              <a:t>Select nutrition-sensitive agriculture outcomes appropriate to the participants’ agricultural market systems development activity </a:t>
            </a:r>
          </a:p>
          <a:p>
            <a:pPr marL="342900" indent="-342900">
              <a:buFont typeface="Arial" panose="020B0604020202020204" pitchFamily="34" charset="0"/>
              <a:buChar char="•"/>
            </a:pPr>
            <a:r>
              <a:rPr lang="en-US" dirty="0"/>
              <a:t>Analyze and prioritize potential strategies for addressing malnutrition </a:t>
            </a:r>
          </a:p>
          <a:p>
            <a:pPr marL="342900" indent="-342900">
              <a:buFont typeface="Arial" panose="020B0604020202020204" pitchFamily="34" charset="0"/>
              <a:buChar char="•"/>
            </a:pPr>
            <a:r>
              <a:rPr lang="en-US" dirty="0"/>
              <a:t>Develop relevant practices, interventions, and indicators to include in the activity design</a:t>
            </a:r>
          </a:p>
          <a:p>
            <a:pPr marL="342900" indent="-342900">
              <a:buFont typeface="Arial" panose="020B0604020202020204" pitchFamily="34" charset="0"/>
              <a:buChar char="•"/>
            </a:pPr>
            <a:r>
              <a:rPr lang="en-US" dirty="0"/>
              <a:t>Outline the next steps for implementation and monitoring</a:t>
            </a:r>
          </a:p>
        </p:txBody>
      </p:sp>
    </p:spTree>
    <p:extLst>
      <p:ext uri="{BB962C8B-B14F-4D97-AF65-F5344CB8AC3E}">
        <p14:creationId xmlns:p14="http://schemas.microsoft.com/office/powerpoint/2010/main" val="1896306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288737">
            <a:off x="6143125" y="2870595"/>
            <a:ext cx="2648532" cy="158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7850" y="365125"/>
            <a:ext cx="7886700" cy="1325563"/>
          </a:xfrm>
        </p:spPr>
        <p:txBody>
          <a:bodyPr/>
          <a:lstStyle/>
          <a:p>
            <a:r>
              <a:rPr lang="en-US" dirty="0"/>
              <a:t>Some strategies may ALREADY </a:t>
            </a:r>
            <a:r>
              <a:rPr lang="en-US" dirty="0" smtClean="0"/>
              <a:t/>
            </a:r>
            <a:br>
              <a:rPr lang="en-US" dirty="0" smtClean="0"/>
            </a:br>
            <a:r>
              <a:rPr lang="en-US" dirty="0" smtClean="0"/>
              <a:t>be </a:t>
            </a:r>
            <a:r>
              <a:rPr lang="en-US" dirty="0"/>
              <a:t>nutrition sensitive </a:t>
            </a:r>
          </a:p>
        </p:txBody>
      </p:sp>
      <p:sp>
        <p:nvSpPr>
          <p:cNvPr id="3" name="Content Placeholder 2"/>
          <p:cNvSpPr>
            <a:spLocks noGrp="1"/>
          </p:cNvSpPr>
          <p:nvPr>
            <p:ph idx="1"/>
          </p:nvPr>
        </p:nvSpPr>
        <p:spPr>
          <a:xfrm>
            <a:off x="628650" y="1690688"/>
            <a:ext cx="7886700" cy="4122688"/>
          </a:xfrm>
        </p:spPr>
        <p:txBody>
          <a:bodyPr/>
          <a:lstStyle/>
          <a:p>
            <a:pPr marL="0" indent="0">
              <a:buNone/>
            </a:pPr>
            <a:r>
              <a:rPr lang="en-US" dirty="0"/>
              <a:t>Strategy: Add value to fresh fish using drying technology</a:t>
            </a:r>
          </a:p>
        </p:txBody>
      </p:sp>
      <p:pic>
        <p:nvPicPr>
          <p:cNvPr id="614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469489" flipH="1">
            <a:off x="5925281" y="4589249"/>
            <a:ext cx="1468009" cy="6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76954" flipH="1">
            <a:off x="5220945" y="4481404"/>
            <a:ext cx="1302747" cy="6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469489" flipH="1">
            <a:off x="5648607" y="4571472"/>
            <a:ext cx="1496553" cy="6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946849" flipH="1">
            <a:off x="5413698" y="4711183"/>
            <a:ext cx="1449949" cy="6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551504" y="5866240"/>
            <a:ext cx="3514724" cy="338554"/>
          </a:xfrm>
          <a:prstGeom prst="rect">
            <a:avLst/>
          </a:prstGeom>
          <a:noFill/>
        </p:spPr>
        <p:txBody>
          <a:bodyPr wrap="square" rtlCol="0">
            <a:spAutoFit/>
          </a:bodyPr>
          <a:lstStyle/>
          <a:p>
            <a:r>
              <a:rPr lang="en-US" sz="800" dirty="0">
                <a:solidFill>
                  <a:srgbClr val="000000"/>
                </a:solidFill>
                <a:latin typeface="Franklin Gothic Book" panose="020B0503020102020204" pitchFamily="34" charset="0"/>
              </a:rPr>
              <a:t>Image credit: (</a:t>
            </a:r>
            <a:r>
              <a:rPr lang="en-US" sz="800" dirty="0">
                <a:solidFill>
                  <a:srgbClr val="000000"/>
                </a:solidFill>
                <a:latin typeface="Franklin Gothic Book" panose="020B0503020102020204" pitchFamily="34" charset="0"/>
                <a:sym typeface="Wingdings" panose="05000000000000000000" pitchFamily="2" charset="2"/>
              </a:rPr>
              <a:t>left)</a:t>
            </a:r>
            <a:r>
              <a:rPr lang="en-US" sz="800" dirty="0">
                <a:solidFill>
                  <a:srgbClr val="000000"/>
                </a:solidFill>
                <a:latin typeface="Franklin Gothic Book" panose="020B0503020102020204" pitchFamily="34" charset="0"/>
              </a:rPr>
              <a:t> UNICEF/URC-CHS, (right) SPRING, both accessed from the USAID/SPRING-UNICEF IYCF Digital Image Bank (iycf.spring-nutrition.org)</a:t>
            </a:r>
          </a:p>
        </p:txBody>
      </p:sp>
      <p:sp>
        <p:nvSpPr>
          <p:cNvPr id="10" name="Content Placeholder 2"/>
          <p:cNvSpPr txBox="1">
            <a:spLocks/>
          </p:cNvSpPr>
          <p:nvPr/>
        </p:nvSpPr>
        <p:spPr>
          <a:xfrm>
            <a:off x="628649" y="2735312"/>
            <a:ext cx="5973779" cy="412268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This is already nutrition-sensitive because it may:</a:t>
            </a:r>
          </a:p>
          <a:p>
            <a:r>
              <a:rPr lang="en-US" dirty="0"/>
              <a:t>Increase the supply in local markets</a:t>
            </a:r>
          </a:p>
          <a:p>
            <a:r>
              <a:rPr lang="en-US" dirty="0"/>
              <a:t>Extend shelf life</a:t>
            </a:r>
          </a:p>
          <a:p>
            <a:r>
              <a:rPr lang="en-US" dirty="0"/>
              <a:t>Improve safety</a:t>
            </a:r>
          </a:p>
          <a:p>
            <a:pPr marL="0" indent="0">
              <a:buNone/>
            </a:pPr>
            <a:endParaRPr lang="en-US" dirty="0"/>
          </a:p>
        </p:txBody>
      </p:sp>
    </p:spTree>
    <p:extLst>
      <p:ext uri="{BB962C8B-B14F-4D97-AF65-F5344CB8AC3E}">
        <p14:creationId xmlns:p14="http://schemas.microsoft.com/office/powerpoint/2010/main" val="1545922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865" y="365125"/>
            <a:ext cx="7886700" cy="1325563"/>
          </a:xfrm>
        </p:spPr>
        <p:txBody>
          <a:bodyPr/>
          <a:lstStyle/>
          <a:p>
            <a:r>
              <a:rPr lang="en-US" dirty="0"/>
              <a:t>Some strategies can be ADAPTED </a:t>
            </a:r>
            <a:r>
              <a:rPr lang="en-US" dirty="0" smtClean="0"/>
              <a:t/>
            </a:r>
            <a:br>
              <a:rPr lang="en-US" dirty="0" smtClean="0"/>
            </a:br>
            <a:r>
              <a:rPr lang="en-US" dirty="0" smtClean="0"/>
              <a:t>to </a:t>
            </a:r>
            <a:r>
              <a:rPr lang="en-US" dirty="0"/>
              <a:t>be nutrition-sensitive </a:t>
            </a:r>
            <a:r>
              <a:rPr lang="en-US" b="0" dirty="0"/>
              <a:t> </a:t>
            </a:r>
            <a:endParaRPr lang="en-US" dirty="0"/>
          </a:p>
        </p:txBody>
      </p:sp>
      <p:sp>
        <p:nvSpPr>
          <p:cNvPr id="3" name="Content Placeholder 2"/>
          <p:cNvSpPr>
            <a:spLocks noGrp="1"/>
          </p:cNvSpPr>
          <p:nvPr>
            <p:ph idx="1"/>
          </p:nvPr>
        </p:nvSpPr>
        <p:spPr/>
        <p:txBody>
          <a:bodyPr>
            <a:normAutofit/>
          </a:bodyPr>
          <a:lstStyle/>
          <a:p>
            <a:pPr marL="0" indent="0">
              <a:buNone/>
            </a:pPr>
            <a:r>
              <a:rPr lang="en-US" dirty="0"/>
              <a:t>Agriculture strategies: </a:t>
            </a:r>
          </a:p>
          <a:p>
            <a:r>
              <a:rPr lang="en-US" dirty="0"/>
              <a:t>Promote good farming practices </a:t>
            </a:r>
          </a:p>
          <a:p>
            <a:r>
              <a:rPr lang="en-US" dirty="0"/>
              <a:t>Introduce new productions technologies</a:t>
            </a:r>
          </a:p>
          <a:p>
            <a:pPr marL="0" indent="0">
              <a:buNone/>
            </a:pPr>
            <a:endParaRPr lang="en-US" dirty="0"/>
          </a:p>
          <a:p>
            <a:pPr marL="0" indent="0">
              <a:buNone/>
            </a:pPr>
            <a:r>
              <a:rPr lang="en-US" i="1" dirty="0"/>
              <a:t>Adapted Strategy</a:t>
            </a:r>
            <a:r>
              <a:rPr lang="en-US" dirty="0"/>
              <a:t>: Build capacity of cooperative members and farmer groups in appropriate storage practices for cowpea and rice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78531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58" y="352633"/>
            <a:ext cx="7226385" cy="1325563"/>
          </a:xfrm>
        </p:spPr>
        <p:txBody>
          <a:bodyPr/>
          <a:lstStyle/>
          <a:p>
            <a:r>
              <a:rPr lang="en-US" dirty="0"/>
              <a:t>Some new nutrition-sensitive strategies may need to be ADDED</a:t>
            </a:r>
          </a:p>
        </p:txBody>
      </p:sp>
      <p:pic>
        <p:nvPicPr>
          <p:cNvPr id="8194" name="Picture 2"/>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101560" y="1671637"/>
            <a:ext cx="2807661"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96798" y="5853178"/>
            <a:ext cx="2728526" cy="338554"/>
          </a:xfrm>
          <a:prstGeom prst="rect">
            <a:avLst/>
          </a:prstGeom>
          <a:noFill/>
        </p:spPr>
        <p:txBody>
          <a:bodyPr wrap="square" rtlCol="0">
            <a:spAutoFit/>
          </a:bodyPr>
          <a:lstStyle/>
          <a:p>
            <a:pPr algn="r"/>
            <a:r>
              <a:rPr lang="en-US" sz="800" dirty="0">
                <a:latin typeface="Franklin Gothic Book" panose="020B0503020102020204" pitchFamily="34" charset="0"/>
              </a:rPr>
              <a:t>Image credit: URC, accessed from the USAID/SPRING-UNICEF IYCF Digital Image Bank (iycf.spring-nutrition.org)</a:t>
            </a:r>
          </a:p>
        </p:txBody>
      </p:sp>
      <p:sp>
        <p:nvSpPr>
          <p:cNvPr id="4" name="Content Placeholder 3"/>
          <p:cNvSpPr>
            <a:spLocks noGrp="1"/>
          </p:cNvSpPr>
          <p:nvPr>
            <p:ph idx="1"/>
          </p:nvPr>
        </p:nvSpPr>
        <p:spPr>
          <a:xfrm>
            <a:off x="628650" y="1825625"/>
            <a:ext cx="5228453" cy="4122688"/>
          </a:xfrm>
        </p:spPr>
        <p:txBody>
          <a:bodyPr/>
          <a:lstStyle/>
          <a:p>
            <a:pPr marL="0" lvl="0" indent="0">
              <a:buNone/>
            </a:pPr>
            <a:r>
              <a:rPr lang="en-US" i="1" dirty="0"/>
              <a:t>New</a:t>
            </a:r>
            <a:r>
              <a:rPr lang="en-US" dirty="0"/>
              <a:t> </a:t>
            </a:r>
            <a:r>
              <a:rPr lang="en-US" i="1" dirty="0"/>
              <a:t>Strategy</a:t>
            </a:r>
            <a:r>
              <a:rPr lang="en-US" dirty="0"/>
              <a:t>: Facilitate marketing to build consumer demand for fish </a:t>
            </a:r>
            <a:br>
              <a:rPr lang="en-US" dirty="0"/>
            </a:br>
            <a:r>
              <a:rPr lang="en-US" dirty="0"/>
              <a:t>and cowpeas</a:t>
            </a:r>
          </a:p>
          <a:p>
            <a:pPr marL="0" lvl="0" indent="0">
              <a:buNone/>
            </a:pPr>
            <a:endParaRPr lang="en-US" dirty="0"/>
          </a:p>
          <a:p>
            <a:pPr marL="0" lvl="0" indent="0">
              <a:buNone/>
            </a:pPr>
            <a:r>
              <a:rPr lang="en-US" i="1" dirty="0"/>
              <a:t>Review Handout 8 for criteria for </a:t>
            </a:r>
            <a:br>
              <a:rPr lang="en-US" i="1" dirty="0"/>
            </a:br>
            <a:r>
              <a:rPr lang="en-US" i="1" dirty="0"/>
              <a:t>nutrition-sensitive agriculture strategies and examples! </a:t>
            </a:r>
          </a:p>
          <a:p>
            <a:pPr marL="0" indent="0">
              <a:buNone/>
            </a:pPr>
            <a:endParaRPr lang="en-US" dirty="0"/>
          </a:p>
        </p:txBody>
      </p:sp>
    </p:spTree>
    <p:extLst>
      <p:ext uri="{BB962C8B-B14F-4D97-AF65-F5344CB8AC3E}">
        <p14:creationId xmlns:p14="http://schemas.microsoft.com/office/powerpoint/2010/main" val="3068837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11719" r="13917" b="-1"/>
          <a:stretch/>
        </p:blipFill>
        <p:spPr bwMode="auto">
          <a:xfrm>
            <a:off x="2001795" y="0"/>
            <a:ext cx="9144001" cy="625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10024" y="6027308"/>
            <a:ext cx="4433977" cy="230832"/>
          </a:xfrm>
          <a:prstGeom prst="rect">
            <a:avLst/>
          </a:prstGeom>
          <a:noFill/>
        </p:spPr>
        <p:txBody>
          <a:bodyPr wrap="square" rtlCol="0">
            <a:spAutoFit/>
          </a:bodyPr>
          <a:lstStyle/>
          <a:p>
            <a:pPr algn="r"/>
            <a:r>
              <a:rPr lang="en-US" sz="900" dirty="0">
                <a:solidFill>
                  <a:schemeClr val="bg1"/>
                </a:solidFill>
                <a:latin typeface="Franklin Gothic Book" panose="020B0503020102020204" pitchFamily="34" charset="0"/>
              </a:rPr>
              <a:t>Photo credit: SPRING/Kyrgyz Republic</a:t>
            </a:r>
          </a:p>
        </p:txBody>
      </p:sp>
      <p:sp>
        <p:nvSpPr>
          <p:cNvPr id="3" name="Content Placeholder 2"/>
          <p:cNvSpPr>
            <a:spLocks noGrp="1"/>
          </p:cNvSpPr>
          <p:nvPr>
            <p:ph idx="1"/>
          </p:nvPr>
        </p:nvSpPr>
        <p:spPr>
          <a:xfrm>
            <a:off x="1" y="0"/>
            <a:ext cx="4312507" cy="6258140"/>
          </a:xfrm>
          <a:solidFill>
            <a:srgbClr val="E28432"/>
          </a:solidFill>
        </p:spPr>
        <p:txBody>
          <a:bodyPr lIns="365760" rIns="457200">
            <a:normAutofit/>
          </a:bodyPr>
          <a:lstStyle/>
          <a:p>
            <a:pPr marL="0" indent="0">
              <a:buNone/>
            </a:pPr>
            <a:endParaRPr lang="en-US" dirty="0">
              <a:solidFill>
                <a:schemeClr val="bg1"/>
              </a:solidFill>
            </a:endParaRPr>
          </a:p>
          <a:p>
            <a:pPr marL="0" indent="0">
              <a:buNone/>
            </a:pPr>
            <a:endParaRPr lang="en-US" dirty="0">
              <a:solidFill>
                <a:schemeClr val="bg1"/>
              </a:solidFill>
            </a:endParaRPr>
          </a:p>
          <a:p>
            <a:pPr marL="0" indent="0">
              <a:lnSpc>
                <a:spcPct val="100000"/>
              </a:lnSpc>
              <a:buNone/>
            </a:pPr>
            <a:r>
              <a:rPr lang="en-US" dirty="0">
                <a:solidFill>
                  <a:schemeClr val="bg1"/>
                </a:solidFill>
              </a:rPr>
              <a:t/>
            </a:r>
            <a:br>
              <a:rPr lang="en-US" dirty="0">
                <a:solidFill>
                  <a:schemeClr val="bg1"/>
                </a:solidFill>
              </a:rPr>
            </a:br>
            <a:r>
              <a:rPr lang="en-US" sz="2400" dirty="0">
                <a:solidFill>
                  <a:schemeClr val="bg1"/>
                </a:solidFill>
              </a:rPr>
              <a:t>Consider key linkages, partnerships, and </a:t>
            </a:r>
            <a:br>
              <a:rPr lang="en-US" sz="2400" dirty="0">
                <a:solidFill>
                  <a:schemeClr val="bg1"/>
                </a:solidFill>
              </a:rPr>
            </a:br>
            <a:r>
              <a:rPr lang="en-US" sz="2400" dirty="0">
                <a:solidFill>
                  <a:schemeClr val="bg1"/>
                </a:solidFill>
              </a:rPr>
              <a:t>advocacy needs</a:t>
            </a:r>
          </a:p>
          <a:p>
            <a:pPr marL="182880" lvl="1">
              <a:lnSpc>
                <a:spcPct val="100000"/>
              </a:lnSpc>
              <a:spcAft>
                <a:spcPts val="600"/>
              </a:spcAft>
            </a:pPr>
            <a:r>
              <a:rPr lang="en-US" dirty="0">
                <a:solidFill>
                  <a:schemeClr val="bg1"/>
                </a:solidFill>
              </a:rPr>
              <a:t>What target groups are being reached by others? </a:t>
            </a:r>
          </a:p>
          <a:p>
            <a:pPr marL="182880" lvl="1">
              <a:lnSpc>
                <a:spcPct val="100000"/>
              </a:lnSpc>
              <a:spcAft>
                <a:spcPts val="600"/>
              </a:spcAft>
            </a:pPr>
            <a:r>
              <a:rPr lang="en-US" dirty="0">
                <a:solidFill>
                  <a:schemeClr val="bg1"/>
                </a:solidFill>
              </a:rPr>
              <a:t>To improve adoption of </a:t>
            </a:r>
            <a:br>
              <a:rPr lang="en-US" dirty="0">
                <a:solidFill>
                  <a:schemeClr val="bg1"/>
                </a:solidFill>
              </a:rPr>
            </a:br>
            <a:r>
              <a:rPr lang="en-US" dirty="0">
                <a:solidFill>
                  <a:schemeClr val="bg1"/>
                </a:solidFill>
              </a:rPr>
              <a:t>what practices? </a:t>
            </a:r>
          </a:p>
          <a:p>
            <a:pPr marL="182880" lvl="1">
              <a:lnSpc>
                <a:spcPct val="100000"/>
              </a:lnSpc>
              <a:spcAft>
                <a:spcPts val="600"/>
              </a:spcAft>
            </a:pPr>
            <a:r>
              <a:rPr lang="en-US" dirty="0">
                <a:solidFill>
                  <a:schemeClr val="bg1"/>
                </a:solidFill>
              </a:rPr>
              <a:t>How can you adjust your strategies to more cost-effectively achieve results through partnerships? </a:t>
            </a:r>
          </a:p>
          <a:p>
            <a:pPr lvl="1"/>
            <a:endParaRPr lang="en-US" dirty="0">
              <a:solidFill>
                <a:schemeClr val="bg1"/>
              </a:solidFill>
            </a:endParaRPr>
          </a:p>
        </p:txBody>
      </p:sp>
      <p:sp>
        <p:nvSpPr>
          <p:cNvPr id="2" name="Title 1"/>
          <p:cNvSpPr>
            <a:spLocks noGrp="1"/>
          </p:cNvSpPr>
          <p:nvPr>
            <p:ph type="title"/>
          </p:nvPr>
        </p:nvSpPr>
        <p:spPr>
          <a:xfrm>
            <a:off x="66675" y="28790"/>
            <a:ext cx="5932502" cy="1577975"/>
          </a:xfrm>
        </p:spPr>
        <p:txBody>
          <a:bodyPr lIns="274320"/>
          <a:lstStyle/>
          <a:p>
            <a:r>
              <a:rPr lang="en-US" dirty="0">
                <a:solidFill>
                  <a:schemeClr val="bg1"/>
                </a:solidFill>
              </a:rPr>
              <a:t>Partnering as </a:t>
            </a:r>
            <a:br>
              <a:rPr lang="en-US" dirty="0">
                <a:solidFill>
                  <a:schemeClr val="bg1"/>
                </a:solidFill>
              </a:rPr>
            </a:br>
            <a:r>
              <a:rPr lang="en-US" dirty="0">
                <a:solidFill>
                  <a:schemeClr val="bg1"/>
                </a:solidFill>
              </a:rPr>
              <a:t>a Strategy </a:t>
            </a:r>
          </a:p>
        </p:txBody>
      </p:sp>
    </p:spTree>
    <p:extLst>
      <p:ext uri="{BB962C8B-B14F-4D97-AF65-F5344CB8AC3E}">
        <p14:creationId xmlns:p14="http://schemas.microsoft.com/office/powerpoint/2010/main" val="662871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909763" y="2838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8" name="Title 1"/>
          <p:cNvSpPr txBox="1">
            <a:spLocks/>
          </p:cNvSpPr>
          <p:nvPr/>
        </p:nvSpPr>
        <p:spPr>
          <a:xfrm>
            <a:off x="605481" y="383446"/>
            <a:ext cx="91440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pPr>
              <a:lnSpc>
                <a:spcPct val="100000"/>
              </a:lnSpc>
            </a:pPr>
            <a:r>
              <a:rPr lang="en-US" b="0" dirty="0">
                <a:solidFill>
                  <a:srgbClr val="32697C"/>
                </a:solidFill>
                <a:latin typeface="Franklin Gothic Heavy" panose="020B0903020102020204" pitchFamily="34" charset="0"/>
              </a:rPr>
              <a:t>Exercise: Identify Nutrition-Sensitive Agriculture Strategies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81" y="1841500"/>
            <a:ext cx="7961315" cy="3822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343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212162" y="-78106"/>
            <a:ext cx="4598631" cy="1325563"/>
          </a:xfrm>
          <a:noFill/>
        </p:spPr>
        <p:txBody>
          <a:bodyPr lIns="274320"/>
          <a:lstStyle/>
          <a:p>
            <a:r>
              <a:rPr lang="en-US" dirty="0">
                <a:solidFill>
                  <a:srgbClr val="2D472D"/>
                </a:solidFill>
              </a:rPr>
              <a:t>Recap</a:t>
            </a:r>
          </a:p>
        </p:txBody>
      </p:sp>
      <p:sp>
        <p:nvSpPr>
          <p:cNvPr id="8" name="Content Placeholder 2"/>
          <p:cNvSpPr txBox="1">
            <a:spLocks/>
          </p:cNvSpPr>
          <p:nvPr/>
        </p:nvSpPr>
        <p:spPr>
          <a:xfrm rot="844040">
            <a:off x="4335515" y="549146"/>
            <a:ext cx="4151132" cy="2657786"/>
          </a:xfrm>
          <a:prstGeom prst="cloud">
            <a:avLst/>
          </a:prstGeom>
          <a:solidFill>
            <a:srgbClr val="32697C">
              <a:alpha val="89804"/>
            </a:srgbClr>
          </a:solidFill>
          <a:ln w="28575">
            <a:solidFill>
              <a:srgbClr val="32697C"/>
            </a:solidFill>
          </a:ln>
        </p:spPr>
        <p:txBody>
          <a:bodyPr vert="horz" lIns="0" tIns="0" rIns="0" bIns="0" rtlCol="0">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fontAlgn="base">
              <a:buNone/>
            </a:pPr>
            <a:endParaRPr lang="en-US" sz="900" dirty="0">
              <a:solidFill>
                <a:schemeClr val="bg1"/>
              </a:solidFill>
            </a:endParaRPr>
          </a:p>
          <a:p>
            <a:pPr marL="457200" lvl="1" indent="0" fontAlgn="base">
              <a:buNone/>
            </a:pPr>
            <a:endParaRPr lang="en-US" sz="100" dirty="0">
              <a:solidFill>
                <a:schemeClr val="bg1"/>
              </a:solidFill>
            </a:endParaRPr>
          </a:p>
          <a:p>
            <a:pPr marL="457200" lvl="1" indent="0" fontAlgn="base">
              <a:buNone/>
            </a:pPr>
            <a:r>
              <a:rPr lang="en-US" sz="2000" dirty="0">
                <a:solidFill>
                  <a:schemeClr val="bg1"/>
                </a:solidFill>
              </a:rPr>
              <a:t>Strategies that your agriculture activity </a:t>
            </a:r>
            <a:r>
              <a:rPr lang="en-US" sz="2000" b="1" dirty="0">
                <a:solidFill>
                  <a:schemeClr val="bg1"/>
                </a:solidFill>
              </a:rPr>
              <a:t>ADAPTED</a:t>
            </a:r>
            <a:r>
              <a:rPr lang="en-US" sz="2000" dirty="0">
                <a:solidFill>
                  <a:schemeClr val="bg1"/>
                </a:solidFill>
              </a:rPr>
              <a:t> to make them more nutrition-sensitive</a:t>
            </a:r>
          </a:p>
        </p:txBody>
      </p:sp>
      <p:sp>
        <p:nvSpPr>
          <p:cNvPr id="9" name="Content Placeholder 2"/>
          <p:cNvSpPr txBox="1">
            <a:spLocks/>
          </p:cNvSpPr>
          <p:nvPr/>
        </p:nvSpPr>
        <p:spPr>
          <a:xfrm rot="937103">
            <a:off x="3789740" y="3407949"/>
            <a:ext cx="4231519" cy="2102140"/>
          </a:xfrm>
          <a:prstGeom prst="cloud">
            <a:avLst/>
          </a:prstGeom>
          <a:solidFill>
            <a:srgbClr val="99993E">
              <a:alpha val="89804"/>
            </a:srgbClr>
          </a:solidFill>
          <a:ln w="28575">
            <a:solidFill>
              <a:srgbClr val="99993E"/>
            </a:solidFill>
          </a:ln>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fontAlgn="base">
              <a:buNone/>
            </a:pPr>
            <a:r>
              <a:rPr lang="en-US" sz="2000" dirty="0">
                <a:solidFill>
                  <a:schemeClr val="bg1"/>
                </a:solidFill>
              </a:rPr>
              <a:t>Strategies that your agriculture activity </a:t>
            </a:r>
            <a:r>
              <a:rPr lang="en-US" sz="2000" b="1" dirty="0">
                <a:solidFill>
                  <a:schemeClr val="bg1"/>
                </a:solidFill>
              </a:rPr>
              <a:t>ADDED </a:t>
            </a:r>
            <a:r>
              <a:rPr lang="en-US" sz="2000" dirty="0">
                <a:solidFill>
                  <a:schemeClr val="bg1"/>
                </a:solidFill>
              </a:rPr>
              <a:t>to better achieve nutrition-sensitive outcomes</a:t>
            </a:r>
          </a:p>
        </p:txBody>
      </p:sp>
      <p:pic>
        <p:nvPicPr>
          <p:cNvPr id="10" name="Picture 2"/>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975469" y="4459019"/>
            <a:ext cx="784962" cy="176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2783778" y="4450275"/>
            <a:ext cx="102162" cy="106679"/>
          </a:xfrm>
          <a:prstGeom prst="ellipse">
            <a:avLst/>
          </a:prstGeom>
          <a:solidFill>
            <a:srgbClr val="E28432">
              <a:alpha val="69804"/>
            </a:srgbClr>
          </a:solidFill>
          <a:ln>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29843" y="4166141"/>
            <a:ext cx="254562" cy="232753"/>
          </a:xfrm>
          <a:prstGeom prst="ellipse">
            <a:avLst/>
          </a:prstGeom>
          <a:solidFill>
            <a:srgbClr val="E28432">
              <a:alpha val="69804"/>
            </a:srgbClr>
          </a:solidFill>
          <a:ln>
            <a:solidFill>
              <a:srgbClr val="E28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683512" y="2631082"/>
            <a:ext cx="254562" cy="232753"/>
          </a:xfrm>
          <a:prstGeom prst="ellipse">
            <a:avLst/>
          </a:prstGeom>
          <a:solidFill>
            <a:srgbClr val="32697C">
              <a:alpha val="69804"/>
            </a:srgbClr>
          </a:solidFill>
          <a:ln>
            <a:solidFill>
              <a:srgbClr val="326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84256" y="2969838"/>
            <a:ext cx="102162" cy="106679"/>
          </a:xfrm>
          <a:prstGeom prst="ellipse">
            <a:avLst/>
          </a:prstGeom>
          <a:solidFill>
            <a:srgbClr val="32697C">
              <a:alpha val="69804"/>
            </a:srgbClr>
          </a:solidFill>
          <a:ln>
            <a:solidFill>
              <a:srgbClr val="326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rot="20768736">
            <a:off x="766688" y="1639068"/>
            <a:ext cx="3792534" cy="2561963"/>
          </a:xfrm>
          <a:prstGeom prst="cloud">
            <a:avLst/>
          </a:prstGeom>
          <a:solidFill>
            <a:srgbClr val="E28432">
              <a:alpha val="89804"/>
            </a:srgbClr>
          </a:solidFill>
          <a:ln w="28575">
            <a:solidFill>
              <a:srgbClr val="E28432"/>
            </a:solidFill>
          </a:ln>
        </p:spPr>
        <p:txBody>
          <a:bodyPr vert="horz" lIns="182880" tIns="0" rIns="0" bIns="0" rtlCol="0">
            <a:no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spcBef>
                <a:spcPts val="1000"/>
              </a:spcBef>
              <a:buNone/>
            </a:pPr>
            <a:endParaRPr lang="en-US" sz="900" dirty="0">
              <a:solidFill>
                <a:schemeClr val="bg1"/>
              </a:solidFill>
            </a:endParaRPr>
          </a:p>
          <a:p>
            <a:pPr marL="0" lvl="1" indent="0">
              <a:spcBef>
                <a:spcPts val="1000"/>
              </a:spcBef>
              <a:buNone/>
            </a:pPr>
            <a:r>
              <a:rPr lang="en-US" sz="2000" dirty="0">
                <a:solidFill>
                  <a:schemeClr val="bg1"/>
                </a:solidFill>
              </a:rPr>
              <a:t>Strategies that your agriculture activity included that were </a:t>
            </a:r>
            <a:r>
              <a:rPr lang="en-US" sz="2000" b="1" dirty="0">
                <a:solidFill>
                  <a:schemeClr val="bg1"/>
                </a:solidFill>
              </a:rPr>
              <a:t>ALREADY</a:t>
            </a:r>
            <a:r>
              <a:rPr lang="en-US" sz="2000" dirty="0">
                <a:solidFill>
                  <a:schemeClr val="bg1"/>
                </a:solidFill>
              </a:rPr>
              <a:t> nutrition-sensitive</a:t>
            </a:r>
          </a:p>
          <a:p>
            <a:pPr marL="0" indent="0" algn="ctr">
              <a:buFont typeface="Arial"/>
              <a:buNone/>
            </a:pPr>
            <a:endParaRPr lang="en-US" sz="2000" dirty="0">
              <a:solidFill>
                <a:schemeClr val="bg1"/>
              </a:solidFill>
            </a:endParaRPr>
          </a:p>
        </p:txBody>
      </p:sp>
      <p:sp>
        <p:nvSpPr>
          <p:cNvPr id="18" name="Oval 17"/>
          <p:cNvSpPr/>
          <p:nvPr/>
        </p:nvSpPr>
        <p:spPr>
          <a:xfrm>
            <a:off x="3947475" y="4700871"/>
            <a:ext cx="254562" cy="232753"/>
          </a:xfrm>
          <a:prstGeom prst="ellipse">
            <a:avLst/>
          </a:prstGeom>
          <a:solidFill>
            <a:srgbClr val="99993E">
              <a:alpha val="69804"/>
            </a:srgbClr>
          </a:solidFill>
          <a:ln>
            <a:solidFill>
              <a:srgbClr val="999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09350" y="4691035"/>
            <a:ext cx="102162" cy="106679"/>
          </a:xfrm>
          <a:prstGeom prst="ellipse">
            <a:avLst/>
          </a:prstGeom>
          <a:solidFill>
            <a:srgbClr val="99993E">
              <a:alpha val="69804"/>
            </a:srgbClr>
          </a:solidFill>
          <a:ln>
            <a:solidFill>
              <a:srgbClr val="999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818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the Feasibility of Your Nutrition-Sensitive Agriculture Strategies</a:t>
            </a:r>
          </a:p>
        </p:txBody>
      </p:sp>
      <p:sp>
        <p:nvSpPr>
          <p:cNvPr id="3" name="Content Placeholder 2"/>
          <p:cNvSpPr>
            <a:spLocks noGrp="1"/>
          </p:cNvSpPr>
          <p:nvPr>
            <p:ph idx="1"/>
          </p:nvPr>
        </p:nvSpPr>
        <p:spPr>
          <a:xfrm>
            <a:off x="628649" y="1825625"/>
            <a:ext cx="7998983" cy="4122688"/>
          </a:xfrm>
        </p:spPr>
        <p:txBody>
          <a:bodyPr>
            <a:normAutofit fontScale="92500" lnSpcReduction="10000"/>
          </a:bodyPr>
          <a:lstStyle/>
          <a:p>
            <a:pPr fontAlgn="base"/>
            <a:r>
              <a:rPr lang="en-US" dirty="0"/>
              <a:t>Sustainability and potential for impact</a:t>
            </a:r>
          </a:p>
          <a:p>
            <a:pPr fontAlgn="base"/>
            <a:r>
              <a:rPr lang="en-US" dirty="0"/>
              <a:t>Funding available</a:t>
            </a:r>
          </a:p>
          <a:p>
            <a:pPr fontAlgn="base"/>
            <a:r>
              <a:rPr lang="en-US" dirty="0"/>
              <a:t>Time available</a:t>
            </a:r>
          </a:p>
          <a:p>
            <a:pPr fontAlgn="base"/>
            <a:r>
              <a:rPr lang="en-US" dirty="0"/>
              <a:t>Staff capacity and experience</a:t>
            </a:r>
          </a:p>
          <a:p>
            <a:pPr fontAlgn="base"/>
            <a:r>
              <a:rPr lang="en-US" dirty="0"/>
              <a:t>Organization’s competitive advantage/expertise</a:t>
            </a:r>
          </a:p>
          <a:p>
            <a:pPr fontAlgn="base"/>
            <a:r>
              <a:rPr lang="en-US" dirty="0"/>
              <a:t>Alignment with government priorities</a:t>
            </a:r>
          </a:p>
          <a:p>
            <a:pPr fontAlgn="base"/>
            <a:r>
              <a:rPr lang="en-US" dirty="0"/>
              <a:t>Alignment with USAID (donor) priorities</a:t>
            </a:r>
          </a:p>
          <a:p>
            <a:pPr fontAlgn="base"/>
            <a:r>
              <a:rPr lang="en-US" dirty="0"/>
              <a:t>Complementarity with other investments in activity area</a:t>
            </a:r>
          </a:p>
          <a:p>
            <a:pPr fontAlgn="base"/>
            <a:r>
              <a:rPr lang="en-US" dirty="0"/>
              <a:t>Opportunity to leverage private sector investment</a:t>
            </a:r>
          </a:p>
          <a:p>
            <a:endParaRPr lang="en-US" dirty="0"/>
          </a:p>
        </p:txBody>
      </p:sp>
    </p:spTree>
    <p:extLst>
      <p:ext uri="{BB962C8B-B14F-4D97-AF65-F5344CB8AC3E}">
        <p14:creationId xmlns:p14="http://schemas.microsoft.com/office/powerpoint/2010/main" val="2981217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032354" y="2473377"/>
            <a:ext cx="4332157" cy="358265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spcBef>
                <a:spcPts val="1700"/>
              </a:spcBef>
              <a:buNone/>
            </a:pPr>
            <a:endParaRPr lang="en-US" sz="2800" dirty="0"/>
          </a:p>
        </p:txBody>
      </p:sp>
      <p:sp>
        <p:nvSpPr>
          <p:cNvPr id="9" name="Title 1"/>
          <p:cNvSpPr txBox="1">
            <a:spLocks/>
          </p:cNvSpPr>
          <p:nvPr/>
        </p:nvSpPr>
        <p:spPr>
          <a:xfrm>
            <a:off x="0" y="0"/>
            <a:ext cx="9143999" cy="6260952"/>
          </a:xfrm>
          <a:prstGeom prst="rect">
            <a:avLst/>
          </a:prstGeom>
          <a:solidFill>
            <a:srgbClr val="2D472D"/>
          </a:solidFill>
        </p:spPr>
        <p:txBody>
          <a:bodyPr vert="horz" lIns="914400" tIns="365760" rIns="91440" bIns="45720" rtlCol="0" anchor="t">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pPr>
              <a:spcAft>
                <a:spcPts val="1200"/>
              </a:spcAft>
            </a:pPr>
            <a:r>
              <a:rPr lang="en-US" b="0" dirty="0">
                <a:solidFill>
                  <a:schemeClr val="bg1"/>
                </a:solidFill>
                <a:latin typeface="Franklin Gothic Heavy" panose="020B0903020102020204" pitchFamily="34" charset="0"/>
              </a:rPr>
              <a:t>STEP 3: </a:t>
            </a:r>
          </a:p>
          <a:p>
            <a:r>
              <a:rPr lang="en-US" b="0" dirty="0">
                <a:solidFill>
                  <a:schemeClr val="bg1"/>
                </a:solidFill>
                <a:latin typeface="Franklin Gothic Heavy" panose="020B0903020102020204" pitchFamily="34" charset="0"/>
              </a:rPr>
              <a:t>Develop Practices and Interventions</a:t>
            </a:r>
          </a:p>
        </p:txBody>
      </p:sp>
    </p:spTree>
    <p:extLst>
      <p:ext uri="{BB962C8B-B14F-4D97-AF65-F5344CB8AC3E}">
        <p14:creationId xmlns:p14="http://schemas.microsoft.com/office/powerpoint/2010/main" val="2326474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a:t>
            </a:r>
          </a:p>
        </p:txBody>
      </p:sp>
      <p:sp>
        <p:nvSpPr>
          <p:cNvPr id="3" name="Content Placeholder 2"/>
          <p:cNvSpPr>
            <a:spLocks noGrp="1"/>
          </p:cNvSpPr>
          <p:nvPr>
            <p:ph idx="1"/>
          </p:nvPr>
        </p:nvSpPr>
        <p:spPr>
          <a:xfrm>
            <a:off x="628650" y="1470623"/>
            <a:ext cx="7886700" cy="4122688"/>
          </a:xfrm>
        </p:spPr>
        <p:txBody>
          <a:bodyPr/>
          <a:lstStyle/>
          <a:p>
            <a:r>
              <a:rPr lang="en-US" b="1" dirty="0">
                <a:solidFill>
                  <a:srgbClr val="E28432"/>
                </a:solidFill>
              </a:rPr>
              <a:t>Practice </a:t>
            </a:r>
            <a:r>
              <a:rPr lang="en-US" dirty="0">
                <a:solidFill>
                  <a:srgbClr val="E28432"/>
                </a:solidFill>
              </a:rPr>
              <a:t>– </a:t>
            </a:r>
            <a:r>
              <a:rPr lang="en-US" dirty="0"/>
              <a:t>a concrete action that a specific person or group does at a specific time and place</a:t>
            </a:r>
            <a:endParaRPr lang="en-US" b="1" dirty="0"/>
          </a:p>
          <a:p>
            <a:r>
              <a:rPr lang="en-US" b="1" dirty="0">
                <a:solidFill>
                  <a:srgbClr val="E28432"/>
                </a:solidFill>
              </a:rPr>
              <a:t>Intervention</a:t>
            </a:r>
            <a:r>
              <a:rPr lang="en-US" dirty="0">
                <a:solidFill>
                  <a:srgbClr val="E28432"/>
                </a:solidFill>
              </a:rPr>
              <a:t> – </a:t>
            </a:r>
            <a:r>
              <a:rPr lang="en-US" dirty="0"/>
              <a:t>an action that, combined with other actions, will accomplish the nutrition-sensitive agriculture strategies. It clearly states </a:t>
            </a:r>
            <a:r>
              <a:rPr lang="en-US" u="sng" dirty="0"/>
              <a:t>what will be done </a:t>
            </a:r>
            <a:r>
              <a:rPr lang="en-US" dirty="0"/>
              <a:t>and </a:t>
            </a:r>
            <a:r>
              <a:rPr lang="en-US" u="sng" dirty="0"/>
              <a:t>who will be involved</a:t>
            </a:r>
            <a:r>
              <a:rPr lang="en-US" dirty="0"/>
              <a:t> as an actor or target recipient. </a:t>
            </a:r>
            <a:r>
              <a:rPr lang="en-US" u="sng" dirty="0"/>
              <a:t>Describes key practices or behaviors that the activity wants a specified organization or individual to adopt</a:t>
            </a:r>
          </a:p>
        </p:txBody>
      </p:sp>
    </p:spTree>
    <p:extLst>
      <p:ext uri="{BB962C8B-B14F-4D97-AF65-F5344CB8AC3E}">
        <p14:creationId xmlns:p14="http://schemas.microsoft.com/office/powerpoint/2010/main" val="2358642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58" r="2826"/>
          <a:stretch/>
        </p:blipFill>
        <p:spPr bwMode="auto">
          <a:xfrm>
            <a:off x="-1" y="-736926"/>
            <a:ext cx="9144001" cy="625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932360"/>
            <a:ext cx="9144001" cy="1325563"/>
          </a:xfrm>
          <a:solidFill>
            <a:srgbClr val="32697C"/>
          </a:solidFill>
        </p:spPr>
        <p:txBody>
          <a:bodyPr lIns="365760"/>
          <a:lstStyle/>
          <a:p>
            <a:r>
              <a:rPr lang="en-US" dirty="0">
                <a:solidFill>
                  <a:schemeClr val="bg1"/>
                </a:solidFill>
              </a:rPr>
              <a:t>Adapting Good Agricultural </a:t>
            </a:r>
            <a:br>
              <a:rPr lang="en-US" dirty="0">
                <a:solidFill>
                  <a:schemeClr val="bg1"/>
                </a:solidFill>
              </a:rPr>
            </a:br>
            <a:r>
              <a:rPr lang="en-US" dirty="0">
                <a:solidFill>
                  <a:schemeClr val="bg1"/>
                </a:solidFill>
              </a:rPr>
              <a:t>Practices to Support Nutrition</a:t>
            </a:r>
          </a:p>
        </p:txBody>
      </p:sp>
      <p:sp>
        <p:nvSpPr>
          <p:cNvPr id="5" name="TextBox 4"/>
          <p:cNvSpPr txBox="1"/>
          <p:nvPr/>
        </p:nvSpPr>
        <p:spPr>
          <a:xfrm>
            <a:off x="4710023" y="4687842"/>
            <a:ext cx="4433977" cy="215444"/>
          </a:xfrm>
          <a:prstGeom prst="rect">
            <a:avLst/>
          </a:prstGeom>
          <a:noFill/>
        </p:spPr>
        <p:txBody>
          <a:bodyPr wrap="square" rtlCol="0">
            <a:spAutoFit/>
          </a:bodyPr>
          <a:lstStyle/>
          <a:p>
            <a:pPr algn="r"/>
            <a:r>
              <a:rPr lang="en-US" sz="800" dirty="0">
                <a:solidFill>
                  <a:schemeClr val="bg1"/>
                </a:solidFill>
                <a:latin typeface="Franklin Gothic Book" panose="020B0503020102020204" pitchFamily="34" charset="0"/>
              </a:rPr>
              <a:t>Photo credit:  </a:t>
            </a:r>
            <a:r>
              <a:rPr lang="en-US" sz="800" dirty="0" err="1">
                <a:solidFill>
                  <a:schemeClr val="bg1"/>
                </a:solidFill>
                <a:latin typeface="Franklin Gothic Book" panose="020B0503020102020204" pitchFamily="34" charset="0"/>
              </a:rPr>
              <a:t>Fintrac</a:t>
            </a:r>
            <a:r>
              <a:rPr lang="en-US" sz="800" dirty="0">
                <a:solidFill>
                  <a:schemeClr val="bg1"/>
                </a:solidFill>
                <a:latin typeface="Franklin Gothic Book" panose="020B0503020102020204" pitchFamily="34" charset="0"/>
              </a:rPr>
              <a:t>, Inc.</a:t>
            </a:r>
          </a:p>
        </p:txBody>
      </p:sp>
    </p:spTree>
    <p:extLst>
      <p:ext uri="{BB962C8B-B14F-4D97-AF65-F5344CB8AC3E}">
        <p14:creationId xmlns:p14="http://schemas.microsoft.com/office/powerpoint/2010/main" val="1154664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28650" y="365125"/>
            <a:ext cx="8278682" cy="1325563"/>
          </a:xfrm>
        </p:spPr>
        <p:txBody>
          <a:bodyPr/>
          <a:lstStyle/>
          <a:p>
            <a:r>
              <a:rPr lang="en-US" altLang="en-US" dirty="0"/>
              <a:t>Four Steps for Designing a </a:t>
            </a:r>
            <a:r>
              <a:rPr lang="en-US" altLang="en-US" dirty="0" smtClean="0"/>
              <a:t/>
            </a:r>
            <a:br>
              <a:rPr lang="en-US" altLang="en-US" dirty="0" smtClean="0"/>
            </a:br>
            <a:r>
              <a:rPr lang="en-US" altLang="en-US" dirty="0" smtClean="0"/>
              <a:t>Nutrition-Sensitive </a:t>
            </a:r>
            <a:r>
              <a:rPr lang="en-US" altLang="en-US" dirty="0"/>
              <a:t>Agriculture Activity</a:t>
            </a:r>
          </a:p>
        </p:txBody>
      </p:sp>
      <p:sp>
        <p:nvSpPr>
          <p:cNvPr id="2" name="Content Placeholder 1"/>
          <p:cNvSpPr>
            <a:spLocks noGrp="1"/>
          </p:cNvSpPr>
          <p:nvPr>
            <p:ph idx="1"/>
          </p:nvPr>
        </p:nvSpPr>
        <p:spPr>
          <a:xfrm>
            <a:off x="736226" y="1714872"/>
            <a:ext cx="4711446" cy="4122688"/>
          </a:xfrm>
        </p:spPr>
        <p:txBody>
          <a:bodyPr>
            <a:normAutofit/>
          </a:bodyPr>
          <a:lstStyle/>
          <a:p>
            <a:pPr marL="514350" indent="-514350">
              <a:spcBef>
                <a:spcPts val="1600"/>
              </a:spcBef>
              <a:buFont typeface="+mj-lt"/>
              <a:buAutoNum type="arabicPeriod"/>
            </a:pPr>
            <a:r>
              <a:rPr lang="en-US" dirty="0"/>
              <a:t>Prioritize nutrition-sensitive agriculture </a:t>
            </a:r>
            <a:r>
              <a:rPr lang="en-US" b="1" dirty="0"/>
              <a:t>outcomes</a:t>
            </a:r>
            <a:r>
              <a:rPr lang="en-US" dirty="0"/>
              <a:t> for your activity</a:t>
            </a:r>
          </a:p>
          <a:p>
            <a:pPr marL="514350" indent="-514350">
              <a:spcBef>
                <a:spcPts val="1600"/>
              </a:spcBef>
              <a:buFont typeface="+mj-lt"/>
              <a:buAutoNum type="arabicPeriod"/>
            </a:pPr>
            <a:r>
              <a:rPr lang="en-US" dirty="0"/>
              <a:t>Prioritize nutrition-sensitive agriculture </a:t>
            </a:r>
            <a:r>
              <a:rPr lang="en-US" b="1" dirty="0"/>
              <a:t>strategies</a:t>
            </a:r>
          </a:p>
          <a:p>
            <a:pPr marL="514350" indent="-514350">
              <a:spcBef>
                <a:spcPts val="1600"/>
              </a:spcBef>
              <a:buFont typeface="+mj-lt"/>
              <a:buAutoNum type="arabicPeriod"/>
            </a:pPr>
            <a:r>
              <a:rPr lang="en-US" dirty="0"/>
              <a:t>Develop </a:t>
            </a:r>
            <a:r>
              <a:rPr lang="en-US" b="1" dirty="0"/>
              <a:t>practices</a:t>
            </a:r>
            <a:r>
              <a:rPr lang="en-US" dirty="0"/>
              <a:t> and </a:t>
            </a:r>
            <a:r>
              <a:rPr lang="en-US" b="1" dirty="0"/>
              <a:t>interventions</a:t>
            </a:r>
            <a:r>
              <a:rPr lang="en-US" dirty="0"/>
              <a:t> </a:t>
            </a:r>
          </a:p>
          <a:p>
            <a:pPr marL="514350" indent="-514350">
              <a:spcBef>
                <a:spcPts val="1600"/>
              </a:spcBef>
              <a:buFont typeface="+mj-lt"/>
              <a:buAutoNum type="arabicPeriod"/>
            </a:pPr>
            <a:r>
              <a:rPr lang="en-US" dirty="0"/>
              <a:t>Define </a:t>
            </a:r>
            <a:r>
              <a:rPr lang="en-US" b="1" dirty="0"/>
              <a:t>monitoring </a:t>
            </a:r>
            <a:r>
              <a:rPr lang="en-US" dirty="0"/>
              <a:t>indicators</a:t>
            </a:r>
          </a:p>
        </p:txBody>
      </p:sp>
      <p:sp>
        <p:nvSpPr>
          <p:cNvPr id="22530" name="Slide Number Placeholder 3"/>
          <p:cNvSpPr>
            <a:spLocks noGrp="1"/>
          </p:cNvSpPr>
          <p:nvPr>
            <p:ph type="sldNum" sz="quarter" idx="4294967295"/>
          </p:nvPr>
        </p:nvSpPr>
        <p:spPr bwMode="auto">
          <a:xfrm>
            <a:off x="8763000" y="533400"/>
            <a:ext cx="381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a:spcBef>
                <a:spcPct val="0"/>
              </a:spcBef>
              <a:buFontTx/>
              <a:buNone/>
            </a:pPr>
            <a:fld id="{919896C0-4CE1-2B4C-A483-4B5AACA625F5}" type="slidenum">
              <a:rPr lang="fr-FR" altLang="x-none" sz="1200">
                <a:solidFill>
                  <a:srgbClr val="F6F5F0"/>
                </a:solidFill>
              </a:rPr>
              <a:pPr>
                <a:spcBef>
                  <a:spcPct val="0"/>
                </a:spcBef>
                <a:buFontTx/>
                <a:buNone/>
              </a:pPr>
              <a:t>4</a:t>
            </a:fld>
            <a:endParaRPr lang="fr-FR" altLang="x-none" sz="1200">
              <a:solidFill>
                <a:srgbClr val="F6F5F0"/>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5587">
            <a:off x="6125119" y="1564228"/>
            <a:ext cx="1895524" cy="421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95564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389" y="2551779"/>
            <a:ext cx="9143999" cy="3829049"/>
          </a:xfrm>
          <a:prstGeom prst="rect">
            <a:avLst/>
          </a:prstGeom>
          <a:solidFill>
            <a:srgbClr val="2D47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7260" y="619446"/>
            <a:ext cx="7886700" cy="1325563"/>
          </a:xfrm>
        </p:spPr>
        <p:txBody>
          <a:bodyPr/>
          <a:lstStyle/>
          <a:p>
            <a:r>
              <a:rPr lang="en-US" dirty="0"/>
              <a:t>Targeting: Agriculture vs. Nutrition</a:t>
            </a: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87" t="20565" r="15218"/>
          <a:stretch/>
        </p:blipFill>
        <p:spPr bwMode="auto">
          <a:xfrm>
            <a:off x="0" y="2693482"/>
            <a:ext cx="4619623" cy="354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63" t="1347" r="11514" b="-1"/>
          <a:stretch/>
        </p:blipFill>
        <p:spPr bwMode="auto">
          <a:xfrm>
            <a:off x="4619623" y="2693482"/>
            <a:ext cx="4524376" cy="354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688633" y="5986811"/>
            <a:ext cx="4433977" cy="215444"/>
          </a:xfrm>
          <a:prstGeom prst="rect">
            <a:avLst/>
          </a:prstGeom>
          <a:noFill/>
        </p:spPr>
        <p:txBody>
          <a:bodyPr wrap="square" rtlCol="0">
            <a:spAutoFit/>
          </a:bodyPr>
          <a:lstStyle/>
          <a:p>
            <a:pPr algn="r"/>
            <a:r>
              <a:rPr lang="en-US" sz="800" dirty="0">
                <a:solidFill>
                  <a:schemeClr val="bg1"/>
                </a:solidFill>
                <a:latin typeface="Franklin Gothic Book" panose="020B0503020102020204" pitchFamily="34" charset="0"/>
              </a:rPr>
              <a:t>Photo credit:  (left) Jake Lyell, Lutheran World Relief, (right) SPRING</a:t>
            </a:r>
          </a:p>
        </p:txBody>
      </p:sp>
    </p:spTree>
    <p:extLst>
      <p:ext uri="{BB962C8B-B14F-4D97-AF65-F5344CB8AC3E}">
        <p14:creationId xmlns:p14="http://schemas.microsoft.com/office/powerpoint/2010/main" val="27562563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ptiib.s3.amazonaws.com/images/images/607007generic00h.jpg?jrl5kRuUX4xHfHb_SRjfVmcVy1F_0BLV"/>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6095"/>
          <a:stretch/>
        </p:blipFill>
        <p:spPr bwMode="auto">
          <a:xfrm>
            <a:off x="4394022" y="2032000"/>
            <a:ext cx="5386038" cy="29033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448" y="80836"/>
            <a:ext cx="8324851" cy="1325563"/>
          </a:xfrm>
        </p:spPr>
        <p:txBody>
          <a:bodyPr/>
          <a:lstStyle/>
          <a:p>
            <a:r>
              <a:rPr lang="en-US" dirty="0"/>
              <a:t>Identify Practices: West Africa Activity Example</a:t>
            </a:r>
          </a:p>
        </p:txBody>
      </p:sp>
      <p:sp>
        <p:nvSpPr>
          <p:cNvPr id="3" name="Content Placeholder 2"/>
          <p:cNvSpPr>
            <a:spLocks noGrp="1"/>
          </p:cNvSpPr>
          <p:nvPr>
            <p:ph idx="1"/>
          </p:nvPr>
        </p:nvSpPr>
        <p:spPr>
          <a:xfrm>
            <a:off x="590548" y="1254125"/>
            <a:ext cx="4832351" cy="4122688"/>
          </a:xfrm>
        </p:spPr>
        <p:txBody>
          <a:bodyPr>
            <a:noAutofit/>
          </a:bodyPr>
          <a:lstStyle/>
          <a:p>
            <a:pPr marL="0" indent="0">
              <a:lnSpc>
                <a:spcPct val="100000"/>
              </a:lnSpc>
              <a:buNone/>
            </a:pPr>
            <a:r>
              <a:rPr lang="en-US" sz="2400" b="1" dirty="0">
                <a:solidFill>
                  <a:srgbClr val="E28432"/>
                </a:solidFill>
              </a:rPr>
              <a:t>Strategy: </a:t>
            </a:r>
            <a:r>
              <a:rPr lang="en-US" sz="2400" dirty="0"/>
              <a:t>Build capacity of cooperative members and farmer groups in appropriate post-harvest handling and storage practices for both cowpeas and rice</a:t>
            </a:r>
          </a:p>
          <a:p>
            <a:pPr marL="0" indent="0">
              <a:lnSpc>
                <a:spcPct val="100000"/>
              </a:lnSpc>
              <a:buNone/>
            </a:pPr>
            <a:r>
              <a:rPr lang="en-US" sz="2400" b="1" dirty="0">
                <a:solidFill>
                  <a:srgbClr val="E28432"/>
                </a:solidFill>
              </a:rPr>
              <a:t>Practices:</a:t>
            </a:r>
          </a:p>
          <a:p>
            <a:pPr lvl="0">
              <a:lnSpc>
                <a:spcPct val="100000"/>
              </a:lnSpc>
              <a:spcBef>
                <a:spcPts val="0"/>
              </a:spcBef>
            </a:pPr>
            <a:r>
              <a:rPr lang="en-US" sz="2400" dirty="0"/>
              <a:t>Dry to appropriate moisture level</a:t>
            </a:r>
          </a:p>
          <a:p>
            <a:pPr lvl="0">
              <a:lnSpc>
                <a:spcPct val="100000"/>
              </a:lnSpc>
              <a:spcBef>
                <a:spcPts val="0"/>
              </a:spcBef>
            </a:pPr>
            <a:r>
              <a:rPr lang="en-US" sz="2400" dirty="0"/>
              <a:t>Recognize damaged or spoiled cowpea seed</a:t>
            </a:r>
          </a:p>
          <a:p>
            <a:pPr lvl="0">
              <a:lnSpc>
                <a:spcPct val="100000"/>
              </a:lnSpc>
              <a:spcBef>
                <a:spcPts val="0"/>
              </a:spcBef>
            </a:pPr>
            <a:r>
              <a:rPr lang="en-US" sz="2400" dirty="0"/>
              <a:t>Sort and remove damaged seeds/grains</a:t>
            </a:r>
          </a:p>
          <a:p>
            <a:pPr>
              <a:lnSpc>
                <a:spcPct val="100000"/>
              </a:lnSpc>
              <a:spcBef>
                <a:spcPts val="0"/>
              </a:spcBef>
            </a:pPr>
            <a:r>
              <a:rPr lang="en-US" sz="2400" dirty="0"/>
              <a:t>Test moisture level before storage</a:t>
            </a:r>
          </a:p>
        </p:txBody>
      </p:sp>
      <p:pic>
        <p:nvPicPr>
          <p:cNvPr id="11268" name="Picture 4" descr="https://ptiib.s3.amazonaws.com/images/images/607001generic00c.jpg?q46Vh7KtRos6rW3hjtxBPh_EUSfxqup_"/>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7310" y="3352439"/>
            <a:ext cx="3862222" cy="28966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97550" y="5914563"/>
            <a:ext cx="3181350" cy="338554"/>
          </a:xfrm>
          <a:prstGeom prst="rect">
            <a:avLst/>
          </a:prstGeom>
          <a:noFill/>
        </p:spPr>
        <p:txBody>
          <a:bodyPr wrap="square" rtlCol="0">
            <a:spAutoFit/>
          </a:bodyPr>
          <a:lstStyle/>
          <a:p>
            <a:pPr algn="r"/>
            <a:r>
              <a:rPr lang="en-US" sz="800" dirty="0">
                <a:solidFill>
                  <a:schemeClr val="bg1"/>
                </a:solidFill>
                <a:latin typeface="Franklin Gothic Book" panose="020B0503020102020204" pitchFamily="34" charset="0"/>
              </a:rPr>
              <a:t>Image credits: UNICEF/URC-CHS, accessed from the USAID/SPRING-UNICEF IYCF Digital Image Bank (iycf.spring-nutrition.org)</a:t>
            </a:r>
          </a:p>
        </p:txBody>
      </p:sp>
    </p:spTree>
    <p:extLst>
      <p:ext uri="{BB962C8B-B14F-4D97-AF65-F5344CB8AC3E}">
        <p14:creationId xmlns:p14="http://schemas.microsoft.com/office/powerpoint/2010/main" val="8744341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224" y="1514475"/>
            <a:ext cx="5095875" cy="5200650"/>
          </a:xfrm>
        </p:spPr>
        <p:txBody>
          <a:bodyPr>
            <a:normAutofit fontScale="40000" lnSpcReduction="20000"/>
          </a:bodyPr>
          <a:lstStyle/>
          <a:p>
            <a:pPr marL="0" indent="0">
              <a:lnSpc>
                <a:spcPct val="120000"/>
              </a:lnSpc>
              <a:spcBef>
                <a:spcPts val="0"/>
              </a:spcBef>
              <a:buNone/>
            </a:pPr>
            <a:r>
              <a:rPr lang="en-US" sz="4700" b="1" dirty="0">
                <a:solidFill>
                  <a:srgbClr val="E28432"/>
                </a:solidFill>
              </a:rPr>
              <a:t>Interventions:</a:t>
            </a:r>
          </a:p>
          <a:p>
            <a:pPr>
              <a:lnSpc>
                <a:spcPct val="120000"/>
              </a:lnSpc>
              <a:spcBef>
                <a:spcPts val="0"/>
              </a:spcBef>
            </a:pPr>
            <a:r>
              <a:rPr lang="en-US" sz="5000" dirty="0"/>
              <a:t>Train cowpea growers in good sorting, drying and moisture testing practices before storage</a:t>
            </a:r>
          </a:p>
          <a:p>
            <a:pPr>
              <a:lnSpc>
                <a:spcPct val="120000"/>
              </a:lnSpc>
            </a:pPr>
            <a:r>
              <a:rPr lang="en-US" sz="5000" dirty="0"/>
              <a:t>Train rice growers in good drying and moisture testing practices before storage</a:t>
            </a:r>
          </a:p>
          <a:p>
            <a:pPr>
              <a:lnSpc>
                <a:spcPct val="120000"/>
              </a:lnSpc>
            </a:pPr>
            <a:r>
              <a:rPr lang="en-US" sz="5000" dirty="0"/>
              <a:t>Train agricultural extension agents in how to train others in good sorting, drying and moisture testing practices before storage</a:t>
            </a:r>
          </a:p>
          <a:p>
            <a:pPr>
              <a:lnSpc>
                <a:spcPct val="120000"/>
              </a:lnSpc>
            </a:pPr>
            <a:r>
              <a:rPr lang="en-US" sz="5000" dirty="0"/>
              <a:t>Develop pictorial guidance to assist cooperatives, farmers and agricultural extension agents in continuing to use good sorting, drying and moisture testing practices before storage</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 r="229"/>
          <a:stretch/>
        </p:blipFill>
        <p:spPr bwMode="auto">
          <a:xfrm>
            <a:off x="5900647" y="0"/>
            <a:ext cx="414337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68300" y="165100"/>
            <a:ext cx="5791200" cy="1362075"/>
          </a:xfrm>
          <a:noFill/>
        </p:spPr>
        <p:txBody>
          <a:bodyPr>
            <a:normAutofit/>
          </a:bodyPr>
          <a:lstStyle/>
          <a:p>
            <a:r>
              <a:rPr lang="en-US" dirty="0"/>
              <a:t>Develop Interventions: </a:t>
            </a:r>
            <a:br>
              <a:rPr lang="en-US" dirty="0"/>
            </a:br>
            <a:r>
              <a:rPr lang="en-US" dirty="0"/>
              <a:t>West Africa Activity Example</a:t>
            </a:r>
          </a:p>
        </p:txBody>
      </p:sp>
      <p:sp>
        <p:nvSpPr>
          <p:cNvPr id="6" name="TextBox 5"/>
          <p:cNvSpPr txBox="1"/>
          <p:nvPr/>
        </p:nvSpPr>
        <p:spPr>
          <a:xfrm>
            <a:off x="4570322" y="6025018"/>
            <a:ext cx="4433977" cy="215444"/>
          </a:xfrm>
          <a:prstGeom prst="rect">
            <a:avLst/>
          </a:prstGeom>
          <a:noFill/>
        </p:spPr>
        <p:txBody>
          <a:bodyPr wrap="square" rtlCol="0">
            <a:spAutoFit/>
          </a:bodyPr>
          <a:lstStyle/>
          <a:p>
            <a:pPr algn="r"/>
            <a:r>
              <a:rPr lang="en-US" sz="800" dirty="0">
                <a:solidFill>
                  <a:schemeClr val="bg1"/>
                </a:solidFill>
                <a:latin typeface="Franklin Gothic Book" panose="020B0503020102020204" pitchFamily="34" charset="0"/>
              </a:rPr>
              <a:t>Photo credit:  </a:t>
            </a:r>
            <a:r>
              <a:rPr lang="en-US" sz="800" dirty="0" err="1">
                <a:solidFill>
                  <a:schemeClr val="bg1"/>
                </a:solidFill>
                <a:latin typeface="Franklin Gothic Book" panose="020B0503020102020204" pitchFamily="34" charset="0"/>
              </a:rPr>
              <a:t>Fintrac</a:t>
            </a:r>
            <a:r>
              <a:rPr lang="en-US" sz="800" dirty="0">
                <a:solidFill>
                  <a:schemeClr val="bg1"/>
                </a:solidFill>
                <a:latin typeface="Franklin Gothic Book" panose="020B0503020102020204" pitchFamily="34" charset="0"/>
              </a:rPr>
              <a:t>, Inc.</a:t>
            </a:r>
          </a:p>
        </p:txBody>
      </p:sp>
    </p:spTree>
    <p:extLst>
      <p:ext uri="{BB962C8B-B14F-4D97-AF65-F5344CB8AC3E}">
        <p14:creationId xmlns:p14="http://schemas.microsoft.com/office/powerpoint/2010/main" val="31926453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128838" y="2420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8" name="Title 1"/>
          <p:cNvSpPr txBox="1">
            <a:spLocks/>
          </p:cNvSpPr>
          <p:nvPr/>
        </p:nvSpPr>
        <p:spPr>
          <a:xfrm>
            <a:off x="568411" y="492643"/>
            <a:ext cx="91440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b="0" dirty="0">
                <a:solidFill>
                  <a:srgbClr val="32697C"/>
                </a:solidFill>
                <a:latin typeface="Franklin Gothic Heavy" panose="020B0903020102020204" pitchFamily="34" charset="0"/>
              </a:rPr>
              <a:t>Exercise: Develop Practices </a:t>
            </a:r>
            <a:br>
              <a:rPr lang="en-US" b="0" dirty="0">
                <a:solidFill>
                  <a:srgbClr val="32697C"/>
                </a:solidFill>
                <a:latin typeface="Franklin Gothic Heavy" panose="020B0903020102020204" pitchFamily="34" charset="0"/>
              </a:rPr>
            </a:br>
            <a:r>
              <a:rPr lang="en-US" b="0" dirty="0">
                <a:solidFill>
                  <a:srgbClr val="32697C"/>
                </a:solidFill>
                <a:latin typeface="Franklin Gothic Heavy" panose="020B0903020102020204" pitchFamily="34" charset="0"/>
              </a:rPr>
              <a:t>and Interventions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11" y="1869006"/>
            <a:ext cx="8007178" cy="383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8722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0"/>
            <a:ext cx="9144000" cy="6260952"/>
          </a:xfrm>
          <a:prstGeom prst="rect">
            <a:avLst/>
          </a:prstGeom>
          <a:solidFill>
            <a:srgbClr val="2D472D"/>
          </a:solidFill>
        </p:spPr>
        <p:txBody>
          <a:bodyPr vert="horz" lIns="914400" tIns="457200" rIns="91440" bIns="45720" rtlCol="0" anchor="t">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endParaRPr lang="en-US" b="0" dirty="0">
              <a:solidFill>
                <a:schemeClr val="bg1"/>
              </a:solidFill>
              <a:latin typeface="Franklin Gothic Heavy" panose="020B0903020102020204" pitchFamily="34" charset="0"/>
            </a:endParaRPr>
          </a:p>
          <a:p>
            <a:pPr>
              <a:spcAft>
                <a:spcPts val="1200"/>
              </a:spcAft>
            </a:pPr>
            <a:r>
              <a:rPr lang="en-US" b="0" dirty="0">
                <a:solidFill>
                  <a:schemeClr val="bg1"/>
                </a:solidFill>
                <a:latin typeface="Franklin Gothic Heavy" panose="020B0903020102020204" pitchFamily="34" charset="0"/>
              </a:rPr>
              <a:t>STEP 4: </a:t>
            </a:r>
          </a:p>
          <a:p>
            <a:r>
              <a:rPr lang="en-US" b="0" dirty="0">
                <a:solidFill>
                  <a:schemeClr val="bg1"/>
                </a:solidFill>
                <a:latin typeface="Franklin Gothic Heavy" panose="020B0903020102020204" pitchFamily="34" charset="0"/>
              </a:rPr>
              <a:t>Define Monitoring Indicators</a:t>
            </a:r>
          </a:p>
        </p:txBody>
      </p:sp>
    </p:spTree>
    <p:extLst>
      <p:ext uri="{BB962C8B-B14F-4D97-AF65-F5344CB8AC3E}">
        <p14:creationId xmlns:p14="http://schemas.microsoft.com/office/powerpoint/2010/main" val="1315482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52"/>
            <a:ext cx="7886700" cy="1325563"/>
          </a:xfrm>
        </p:spPr>
        <p:txBody>
          <a:bodyPr/>
          <a:lstStyle/>
          <a:p>
            <a:r>
              <a:rPr lang="en-US" dirty="0"/>
              <a:t>Good Monitoring </a:t>
            </a:r>
          </a:p>
        </p:txBody>
      </p:sp>
      <p:sp>
        <p:nvSpPr>
          <p:cNvPr id="3" name="Content Placeholder 2"/>
          <p:cNvSpPr>
            <a:spLocks noGrp="1"/>
          </p:cNvSpPr>
          <p:nvPr>
            <p:ph idx="1"/>
          </p:nvPr>
        </p:nvSpPr>
        <p:spPr>
          <a:xfrm>
            <a:off x="752217" y="1244085"/>
            <a:ext cx="8206431" cy="4625371"/>
          </a:xfrm>
        </p:spPr>
        <p:txBody>
          <a:bodyPr>
            <a:normAutofit/>
          </a:bodyPr>
          <a:lstStyle/>
          <a:p>
            <a:pPr marL="0" indent="0" fontAlgn="base">
              <a:buNone/>
            </a:pPr>
            <a:r>
              <a:rPr lang="en-US" sz="2600" dirty="0"/>
              <a:t>Undertake regular data collection activities to track implementation progress</a:t>
            </a:r>
            <a:r>
              <a:rPr lang="en-US" dirty="0"/>
              <a:t>: </a:t>
            </a:r>
          </a:p>
          <a:p>
            <a:pPr marL="0" lvl="1" fontAlgn="base"/>
            <a:r>
              <a:rPr lang="en-US" dirty="0"/>
              <a:t>Monitor the quantity, quality, and timeliness of activity outputs</a:t>
            </a:r>
          </a:p>
          <a:p>
            <a:pPr marL="0" lvl="1" fontAlgn="base"/>
            <a:r>
              <a:rPr lang="en-US" dirty="0"/>
              <a:t>Monitor achievement of activity outcomes</a:t>
            </a:r>
          </a:p>
          <a:p>
            <a:pPr marL="0" lvl="1" fontAlgn="base"/>
            <a:r>
              <a:rPr lang="en-US" dirty="0"/>
              <a:t>Ensure the quality of performance monitoring data collected</a:t>
            </a:r>
          </a:p>
          <a:p>
            <a:pPr marL="0" indent="0" fontAlgn="base">
              <a:spcBef>
                <a:spcPts val="2400"/>
              </a:spcBef>
              <a:buNone/>
            </a:pPr>
            <a:r>
              <a:rPr lang="en-US" sz="2600" dirty="0"/>
              <a:t>Data collection typically entails the following tasks: </a:t>
            </a:r>
          </a:p>
          <a:p>
            <a:pPr marL="0" lvl="1" fontAlgn="base"/>
            <a:r>
              <a:rPr lang="en-US" dirty="0"/>
              <a:t>Review performance indicator data and monitoring reports</a:t>
            </a:r>
          </a:p>
          <a:p>
            <a:pPr marL="0" lvl="1" fontAlgn="base"/>
            <a:r>
              <a:rPr lang="en-US" dirty="0"/>
              <a:t>Conduct or participate in Data Quality Assessments (DQAs)</a:t>
            </a:r>
          </a:p>
          <a:p>
            <a:pPr marL="0" lvl="1" fontAlgn="base"/>
            <a:r>
              <a:rPr lang="en-US" dirty="0"/>
              <a:t>Conduct site visits</a:t>
            </a:r>
          </a:p>
          <a:p>
            <a:pPr marL="0" lvl="1" fontAlgn="base"/>
            <a:r>
              <a:rPr lang="en-US" dirty="0"/>
              <a:t>Examine technical reports and deliverables</a:t>
            </a:r>
          </a:p>
          <a:p>
            <a:pPr marL="0" lvl="1" fontAlgn="base"/>
            <a:r>
              <a:rPr lang="en-US" dirty="0"/>
              <a:t>Meet with implementing staff and other stakeholders </a:t>
            </a:r>
          </a:p>
          <a:p>
            <a:endParaRPr lang="en-US" dirty="0"/>
          </a:p>
        </p:txBody>
      </p:sp>
    </p:spTree>
    <p:extLst>
      <p:ext uri="{BB962C8B-B14F-4D97-AF65-F5344CB8AC3E}">
        <p14:creationId xmlns:p14="http://schemas.microsoft.com/office/powerpoint/2010/main" val="2843609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1555"/>
            <a:ext cx="7886700" cy="1325563"/>
          </a:xfrm>
        </p:spPr>
        <p:txBody>
          <a:bodyPr/>
          <a:lstStyle/>
          <a:p>
            <a:r>
              <a:rPr lang="en-US" dirty="0"/>
              <a:t>Key Terms</a:t>
            </a:r>
            <a:endParaRPr lang="en-US" b="0" dirty="0"/>
          </a:p>
        </p:txBody>
      </p:sp>
      <p:sp>
        <p:nvSpPr>
          <p:cNvPr id="3" name="Content Placeholder 2"/>
          <p:cNvSpPr>
            <a:spLocks noGrp="1"/>
          </p:cNvSpPr>
          <p:nvPr>
            <p:ph idx="1"/>
          </p:nvPr>
        </p:nvSpPr>
        <p:spPr>
          <a:xfrm>
            <a:off x="678078" y="1491989"/>
            <a:ext cx="7886700" cy="4122688"/>
          </a:xfrm>
        </p:spPr>
        <p:txBody>
          <a:bodyPr>
            <a:normAutofit/>
          </a:bodyPr>
          <a:lstStyle/>
          <a:p>
            <a:pPr fontAlgn="base"/>
            <a:r>
              <a:rPr lang="en-US" b="1" dirty="0">
                <a:solidFill>
                  <a:srgbClr val="E28432"/>
                </a:solidFill>
              </a:rPr>
              <a:t>Indicator – </a:t>
            </a:r>
            <a:r>
              <a:rPr lang="en-US" dirty="0"/>
              <a:t>a variable that measures one aspect of a program or project</a:t>
            </a:r>
            <a:br>
              <a:rPr lang="en-US" dirty="0"/>
            </a:br>
            <a:endParaRPr lang="en-US" b="1" dirty="0"/>
          </a:p>
          <a:p>
            <a:pPr fontAlgn="base"/>
            <a:r>
              <a:rPr lang="en-US" b="1" dirty="0">
                <a:solidFill>
                  <a:srgbClr val="E28432"/>
                </a:solidFill>
              </a:rPr>
              <a:t>Output Indicator</a:t>
            </a:r>
            <a:r>
              <a:rPr lang="en-US" dirty="0">
                <a:solidFill>
                  <a:srgbClr val="E28432"/>
                </a:solidFill>
              </a:rPr>
              <a:t>  - </a:t>
            </a:r>
            <a:r>
              <a:rPr lang="en-US" dirty="0"/>
              <a:t>a unit of measure to assess the quality and implementation of resulting products, goods or services at the end of an intervention </a:t>
            </a:r>
            <a:br>
              <a:rPr lang="en-US" dirty="0"/>
            </a:br>
            <a:endParaRPr lang="en-US" dirty="0"/>
          </a:p>
          <a:p>
            <a:r>
              <a:rPr lang="en-US" b="1" dirty="0">
                <a:solidFill>
                  <a:srgbClr val="E28432"/>
                </a:solidFill>
              </a:rPr>
              <a:t>Outcome Indicator </a:t>
            </a:r>
            <a:r>
              <a:rPr lang="en-US" b="1" dirty="0"/>
              <a:t>-</a:t>
            </a:r>
            <a:r>
              <a:rPr lang="en-US" dirty="0"/>
              <a:t> measures short- to medium-term effects of the combined outputs from an activity’s interventions </a:t>
            </a:r>
          </a:p>
        </p:txBody>
      </p:sp>
    </p:spTree>
    <p:extLst>
      <p:ext uri="{BB962C8B-B14F-4D97-AF65-F5344CB8AC3E}">
        <p14:creationId xmlns:p14="http://schemas.microsoft.com/office/powerpoint/2010/main" val="3357739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8626"/>
            <a:ext cx="7886700" cy="1325563"/>
          </a:xfrm>
        </p:spPr>
        <p:txBody>
          <a:bodyPr/>
          <a:lstStyle/>
          <a:p>
            <a:pPr>
              <a:lnSpc>
                <a:spcPct val="100000"/>
              </a:lnSpc>
            </a:pPr>
            <a:r>
              <a:rPr lang="en-US" dirty="0"/>
              <a:t>Develop Output Indicators: </a:t>
            </a:r>
            <a:br>
              <a:rPr lang="en-US" dirty="0"/>
            </a:br>
            <a:r>
              <a:rPr lang="en-US" dirty="0"/>
              <a:t>West Africa Activity Example </a:t>
            </a:r>
          </a:p>
        </p:txBody>
      </p:sp>
      <p:sp>
        <p:nvSpPr>
          <p:cNvPr id="3" name="Content Placeholder 2"/>
          <p:cNvSpPr>
            <a:spLocks noGrp="1"/>
          </p:cNvSpPr>
          <p:nvPr>
            <p:ph idx="1"/>
          </p:nvPr>
        </p:nvSpPr>
        <p:spPr>
          <a:xfrm>
            <a:off x="274114" y="1784325"/>
            <a:ext cx="8153400" cy="4307783"/>
          </a:xfrm>
        </p:spPr>
        <p:txBody>
          <a:bodyPr>
            <a:normAutofit/>
          </a:bodyPr>
          <a:lstStyle/>
          <a:p>
            <a:pPr lvl="1">
              <a:lnSpc>
                <a:spcPct val="100000"/>
              </a:lnSpc>
            </a:pPr>
            <a:r>
              <a:rPr lang="en-US" sz="2000" dirty="0"/>
              <a:t>Number of rice/cowpea growers using improved drying technology</a:t>
            </a:r>
          </a:p>
          <a:p>
            <a:pPr lvl="1">
              <a:lnSpc>
                <a:spcPct val="100000"/>
              </a:lnSpc>
            </a:pPr>
            <a:r>
              <a:rPr lang="en-US" sz="2000" dirty="0"/>
              <a:t>Number of rice/cowpea growers measuring moisture levels for their commodity prior to storage</a:t>
            </a:r>
          </a:p>
          <a:p>
            <a:pPr lvl="1">
              <a:lnSpc>
                <a:spcPct val="100000"/>
              </a:lnSpc>
            </a:pPr>
            <a:r>
              <a:rPr lang="en-US" sz="2000" dirty="0"/>
              <a:t>Number of fish processors meeting food safety standards</a:t>
            </a:r>
          </a:p>
          <a:p>
            <a:pPr lvl="1">
              <a:lnSpc>
                <a:spcPct val="100000"/>
              </a:lnSpc>
            </a:pPr>
            <a:r>
              <a:rPr lang="en-US" sz="2000" dirty="0"/>
              <a:t>Number of agricultural extension agents trained in appropriate post-harvest handling and storage practices for rice and cowpea</a:t>
            </a:r>
          </a:p>
          <a:p>
            <a:pPr lvl="1">
              <a:lnSpc>
                <a:spcPct val="100000"/>
              </a:lnSpc>
            </a:pPr>
            <a:r>
              <a:rPr lang="en-US" sz="2000" dirty="0"/>
              <a:t>Percentage of agricultural extension agents completing all planned farmer group visits </a:t>
            </a:r>
          </a:p>
        </p:txBody>
      </p:sp>
      <p:pic>
        <p:nvPicPr>
          <p:cNvPr id="4" name="Picture 6" descr="https://ptiib.s3.amazonaws.com/images/images/607007generic00h.jpg?jrl5kRuUX4xHfHb_SRjfVmcVy1F_0BLV"/>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46095"/>
          <a:stretch/>
        </p:blipFill>
        <p:spPr bwMode="auto">
          <a:xfrm>
            <a:off x="1225382" y="5133975"/>
            <a:ext cx="2081937" cy="1122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ptiib.s3.amazonaws.com/images/images/607001generic00c.jpg?q46Vh7KtRos6rW3hjtxBPh_EUSfxqup_"/>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781" y="5076824"/>
            <a:ext cx="1585268" cy="1188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469489" flipH="1">
            <a:off x="3347492" y="5424407"/>
            <a:ext cx="910991" cy="4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76954" flipH="1">
            <a:off x="2829220" y="5372511"/>
            <a:ext cx="808436" cy="4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469489" flipH="1">
            <a:off x="3162418" y="5432940"/>
            <a:ext cx="928704" cy="4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946849" flipH="1">
            <a:off x="3038008" y="5571962"/>
            <a:ext cx="899783" cy="4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https://ptiib.s3.amazonaws.com/images/images/607007generic00h.jpg?jrl5kRuUX4xHfHb_SRjfVmcVy1F_0BLV"/>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46095"/>
          <a:stretch/>
        </p:blipFill>
        <p:spPr bwMode="auto">
          <a:xfrm>
            <a:off x="5447783" y="5133975"/>
            <a:ext cx="2081937" cy="11222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ptiib.s3.amazonaws.com/images/images/607001generic00c.jpg?q46Vh7KtRos6rW3hjtxBPh_EUSfxqup_"/>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182" y="5076824"/>
            <a:ext cx="1585268" cy="1188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469489" flipH="1">
            <a:off x="7292377" y="5432940"/>
            <a:ext cx="910991" cy="4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76954" flipH="1">
            <a:off x="7144812" y="5381044"/>
            <a:ext cx="808436" cy="4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469489" flipH="1">
            <a:off x="7478010" y="5441473"/>
            <a:ext cx="928704" cy="4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946849" flipH="1">
            <a:off x="7353600" y="5580495"/>
            <a:ext cx="899783" cy="40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631660" flipV="1">
            <a:off x="7676448" y="5075260"/>
            <a:ext cx="1564947" cy="91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5997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850" y="365125"/>
            <a:ext cx="7886700" cy="1325563"/>
          </a:xfrm>
        </p:spPr>
        <p:txBody>
          <a:bodyPr/>
          <a:lstStyle/>
          <a:p>
            <a:r>
              <a:rPr lang="en-US" dirty="0"/>
              <a:t>Develop Outcome Indicators: </a:t>
            </a:r>
            <a:br>
              <a:rPr lang="en-US" dirty="0"/>
            </a:br>
            <a:r>
              <a:rPr lang="en-US" dirty="0"/>
              <a:t>West Africa Activity Example (continued)</a:t>
            </a:r>
          </a:p>
        </p:txBody>
      </p:sp>
      <p:pic>
        <p:nvPicPr>
          <p:cNvPr id="4" name="Picture 6" descr="https://ptiib.s3.amazonaws.com/images/images/607007generic00h.jpg?jrl5kRuUX4xHfHb_SRjfVmcVy1F_0BLV"/>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46" r="-646" b="32131"/>
          <a:stretch/>
        </p:blipFill>
        <p:spPr bwMode="auto">
          <a:xfrm>
            <a:off x="6287863" y="4025900"/>
            <a:ext cx="3281586" cy="2227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ptiib.s3.amazonaws.com/images/images/607001generic00c.jpg?q46Vh7KtRos6rW3hjtxBPh_EUSfxqup_"/>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8076" y="4563991"/>
            <a:ext cx="2252162" cy="16891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ptiib.s3.amazonaws.com/images/images/607007generic00h.jpg?jrl5kRuUX4xHfHb_SRjfVmcVy1F_0BLV"/>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6" r="-646" b="32131"/>
          <a:stretch/>
        </p:blipFill>
        <p:spPr bwMode="auto">
          <a:xfrm>
            <a:off x="-238026" y="4619625"/>
            <a:ext cx="2406786" cy="1633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ptiib.s3.amazonaws.com/images/images/607001generic00c.jpg?q46Vh7KtRos6rW3hjtxBPh_EUSfxqup_"/>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91033" y="5084336"/>
            <a:ext cx="1506612" cy="116877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a:xfrm>
            <a:off x="628650" y="1749425"/>
            <a:ext cx="7886700" cy="4122688"/>
          </a:xfrm>
        </p:spPr>
        <p:txBody>
          <a:bodyPr/>
          <a:lstStyle/>
          <a:p>
            <a:pPr marL="0" indent="0">
              <a:buNone/>
            </a:pPr>
            <a:r>
              <a:rPr lang="en-US" b="1" dirty="0">
                <a:solidFill>
                  <a:srgbClr val="E28432"/>
                </a:solidFill>
              </a:rPr>
              <a:t>Strategy: </a:t>
            </a:r>
            <a:r>
              <a:rPr lang="en-US" dirty="0"/>
              <a:t>Add value (drying) to fresh fish in order to extend the time period over which households might be able to both find fish to purchase in local markets and/or store at home for consumption</a:t>
            </a:r>
          </a:p>
          <a:p>
            <a:pPr marL="0" indent="0">
              <a:buNone/>
            </a:pPr>
            <a:r>
              <a:rPr lang="en-US" b="1" dirty="0">
                <a:solidFill>
                  <a:srgbClr val="E28432"/>
                </a:solidFill>
              </a:rPr>
              <a:t>Outcome Indicator: </a:t>
            </a:r>
            <a:r>
              <a:rPr lang="en-US" dirty="0"/>
              <a:t>Percent increase in volume </a:t>
            </a:r>
            <a:br>
              <a:rPr lang="en-US" dirty="0"/>
            </a:br>
            <a:r>
              <a:rPr lang="en-US" dirty="0"/>
              <a:t>of dried, packaged fish in local markets</a:t>
            </a:r>
            <a:endParaRPr lang="en-US" b="1" dirty="0"/>
          </a:p>
          <a:p>
            <a:pPr marL="0" indent="0">
              <a:buNone/>
            </a:pPr>
            <a:endParaRPr lang="en-US" dirty="0"/>
          </a:p>
        </p:txBody>
      </p:sp>
    </p:spTree>
    <p:extLst>
      <p:ext uri="{BB962C8B-B14F-4D97-AF65-F5344CB8AC3E}">
        <p14:creationId xmlns:p14="http://schemas.microsoft.com/office/powerpoint/2010/main" val="34653425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857375" y="222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Title 1"/>
          <p:cNvSpPr txBox="1">
            <a:spLocks/>
          </p:cNvSpPr>
          <p:nvPr/>
        </p:nvSpPr>
        <p:spPr>
          <a:xfrm>
            <a:off x="520700" y="455612"/>
            <a:ext cx="91440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b="0" dirty="0">
                <a:solidFill>
                  <a:srgbClr val="32697C"/>
                </a:solidFill>
                <a:latin typeface="Franklin Gothic Heavy" panose="020B0903020102020204" pitchFamily="34" charset="0"/>
              </a:rPr>
              <a:t>Exercise: Define Indicators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97" y="1665488"/>
            <a:ext cx="7823614" cy="3757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0472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Nutrition-Sensitive </a:t>
            </a:r>
            <a:r>
              <a:rPr lang="en-US" dirty="0" smtClean="0"/>
              <a:t/>
            </a:r>
            <a:br>
              <a:rPr lang="en-US" dirty="0" smtClean="0"/>
            </a:br>
            <a:r>
              <a:rPr lang="en-US" dirty="0" smtClean="0"/>
              <a:t>Agriculture </a:t>
            </a:r>
            <a:r>
              <a:rPr lang="en-US" dirty="0"/>
              <a:t>Outcomes</a:t>
            </a:r>
          </a:p>
        </p:txBody>
      </p:sp>
      <p:sp>
        <p:nvSpPr>
          <p:cNvPr id="3" name="Content Placeholder 2"/>
          <p:cNvSpPr>
            <a:spLocks noGrp="1"/>
          </p:cNvSpPr>
          <p:nvPr>
            <p:ph idx="1"/>
          </p:nvPr>
        </p:nvSpPr>
        <p:spPr>
          <a:xfrm>
            <a:off x="734594" y="1690688"/>
            <a:ext cx="8125606" cy="4252446"/>
          </a:xfrm>
        </p:spPr>
        <p:txBody>
          <a:bodyPr>
            <a:noAutofit/>
          </a:bodyPr>
          <a:lstStyle/>
          <a:p>
            <a:pPr fontAlgn="base">
              <a:lnSpc>
                <a:spcPct val="100000"/>
              </a:lnSpc>
              <a:spcBef>
                <a:spcPts val="0"/>
              </a:spcBef>
            </a:pPr>
            <a:r>
              <a:rPr lang="en-US" sz="2600" dirty="0"/>
              <a:t>Improved </a:t>
            </a:r>
            <a:r>
              <a:rPr lang="en-US" sz="2600" u="sng" dirty="0"/>
              <a:t>availability</a:t>
            </a:r>
            <a:r>
              <a:rPr lang="en-US" sz="2600" dirty="0"/>
              <a:t> of diverse, nutrient-rich foods in local markets</a:t>
            </a:r>
          </a:p>
          <a:p>
            <a:pPr fontAlgn="base">
              <a:lnSpc>
                <a:spcPct val="100000"/>
              </a:lnSpc>
              <a:spcBef>
                <a:spcPts val="0"/>
              </a:spcBef>
            </a:pPr>
            <a:r>
              <a:rPr lang="en-US" sz="2600" dirty="0"/>
              <a:t>Improved </a:t>
            </a:r>
            <a:r>
              <a:rPr lang="en-US" sz="2600" u="sng" dirty="0"/>
              <a:t>affordability</a:t>
            </a:r>
            <a:r>
              <a:rPr lang="en-US" sz="2600" dirty="0"/>
              <a:t> of diverse, nutrient-rich foods in local markets</a:t>
            </a:r>
          </a:p>
          <a:p>
            <a:pPr fontAlgn="base">
              <a:lnSpc>
                <a:spcPct val="100000"/>
              </a:lnSpc>
              <a:spcBef>
                <a:spcPts val="0"/>
              </a:spcBef>
            </a:pPr>
            <a:r>
              <a:rPr lang="en-US" sz="2600" dirty="0"/>
              <a:t>Improved </a:t>
            </a:r>
            <a:r>
              <a:rPr lang="en-US" sz="2600" u="sng" dirty="0"/>
              <a:t>desirability</a:t>
            </a:r>
            <a:r>
              <a:rPr lang="en-US" sz="2600" dirty="0"/>
              <a:t> of diverse, nutrient-rich foods among target consumers</a:t>
            </a:r>
          </a:p>
          <a:p>
            <a:pPr fontAlgn="base">
              <a:lnSpc>
                <a:spcPct val="100000"/>
              </a:lnSpc>
              <a:spcBef>
                <a:spcPts val="0"/>
              </a:spcBef>
            </a:pPr>
            <a:r>
              <a:rPr lang="en-US" sz="2600" dirty="0"/>
              <a:t>Improved environmental and food </a:t>
            </a:r>
            <a:r>
              <a:rPr lang="en-US" sz="2600" u="sng" dirty="0"/>
              <a:t>safety</a:t>
            </a:r>
          </a:p>
          <a:p>
            <a:pPr fontAlgn="base">
              <a:lnSpc>
                <a:spcPct val="100000"/>
              </a:lnSpc>
              <a:spcBef>
                <a:spcPts val="0"/>
              </a:spcBef>
            </a:pPr>
            <a:r>
              <a:rPr lang="en-US" sz="2600" dirty="0"/>
              <a:t>Increased </a:t>
            </a:r>
            <a:r>
              <a:rPr lang="en-US" sz="2600" u="sng" dirty="0"/>
              <a:t>income control by women</a:t>
            </a:r>
            <a:r>
              <a:rPr lang="en-US" sz="2600" dirty="0"/>
              <a:t> and equitable opportunities</a:t>
            </a:r>
          </a:p>
          <a:p>
            <a:pPr fontAlgn="base">
              <a:lnSpc>
                <a:spcPct val="100000"/>
              </a:lnSpc>
              <a:spcBef>
                <a:spcPts val="0"/>
              </a:spcBef>
            </a:pPr>
            <a:r>
              <a:rPr lang="en-US" sz="2600" dirty="0"/>
              <a:t>Increased </a:t>
            </a:r>
            <a:r>
              <a:rPr lang="en-US" sz="2600" u="sng" dirty="0"/>
              <a:t>time and energy</a:t>
            </a:r>
            <a:r>
              <a:rPr lang="en-US" sz="2600" dirty="0"/>
              <a:t> savings for women</a:t>
            </a:r>
          </a:p>
        </p:txBody>
      </p:sp>
    </p:spTree>
    <p:extLst>
      <p:ext uri="{BB962C8B-B14F-4D97-AF65-F5344CB8AC3E}">
        <p14:creationId xmlns:p14="http://schemas.microsoft.com/office/powerpoint/2010/main" val="18864015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3113"/>
            <a:ext cx="7886700" cy="1325563"/>
          </a:xfrm>
        </p:spPr>
        <p:txBody>
          <a:bodyPr/>
          <a:lstStyle/>
          <a:p>
            <a:r>
              <a:rPr lang="en-US" kern="0" dirty="0"/>
              <a:t>Pulling It All Together: Completed Matrix!</a:t>
            </a:r>
          </a:p>
        </p:txBody>
      </p:sp>
      <p:sp>
        <p:nvSpPr>
          <p:cNvPr id="6" name="Rectangle 1"/>
          <p:cNvSpPr>
            <a:spLocks noChangeArrowheads="1"/>
          </p:cNvSpPr>
          <p:nvPr/>
        </p:nvSpPr>
        <p:spPr bwMode="auto">
          <a:xfrm>
            <a:off x="1857375" y="222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a:r>
            <a:br>
              <a:rPr kumimoji="0" lang="en-US" altLang="en-US" sz="1800" b="0" i="0" u="none" strike="noStrike" cap="none" normalizeH="0" baseline="0">
                <a:ln>
                  <a:noFill/>
                </a:ln>
                <a:solidFill>
                  <a:schemeClr val="tx1"/>
                </a:solidFill>
                <a:effectLst/>
                <a:latin typeface="Arial" pitchFamily="34" charset="0"/>
                <a:cs typeface="Arial" pitchFamily="34"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3397001395"/>
              </p:ext>
            </p:extLst>
          </p:nvPr>
        </p:nvGraphicFramePr>
        <p:xfrm>
          <a:off x="393700" y="1696634"/>
          <a:ext cx="8356600" cy="3926797"/>
        </p:xfrm>
        <a:graphic>
          <a:graphicData uri="http://schemas.openxmlformats.org/drawingml/2006/table">
            <a:tbl>
              <a:tblPr/>
              <a:tblGrid>
                <a:gridCol w="1783080">
                  <a:extLst>
                    <a:ext uri="{9D8B030D-6E8A-4147-A177-3AD203B41FA5}">
                      <a16:colId xmlns:a16="http://schemas.microsoft.com/office/drawing/2014/main" xmlns="" val="20000"/>
                    </a:ext>
                  </a:extLst>
                </a:gridCol>
                <a:gridCol w="1569720">
                  <a:extLst>
                    <a:ext uri="{9D8B030D-6E8A-4147-A177-3AD203B41FA5}">
                      <a16:colId xmlns:a16="http://schemas.microsoft.com/office/drawing/2014/main" xmlns="" val="20001"/>
                    </a:ext>
                  </a:extLst>
                </a:gridCol>
                <a:gridCol w="1346200">
                  <a:extLst>
                    <a:ext uri="{9D8B030D-6E8A-4147-A177-3AD203B41FA5}">
                      <a16:colId xmlns:a16="http://schemas.microsoft.com/office/drawing/2014/main" xmlns="" val="20002"/>
                    </a:ext>
                  </a:extLst>
                </a:gridCol>
                <a:gridCol w="1676400">
                  <a:extLst>
                    <a:ext uri="{9D8B030D-6E8A-4147-A177-3AD203B41FA5}">
                      <a16:colId xmlns:a16="http://schemas.microsoft.com/office/drawing/2014/main" xmlns="" val="20003"/>
                    </a:ext>
                  </a:extLst>
                </a:gridCol>
                <a:gridCol w="1981200">
                  <a:extLst>
                    <a:ext uri="{9D8B030D-6E8A-4147-A177-3AD203B41FA5}">
                      <a16:colId xmlns:a16="http://schemas.microsoft.com/office/drawing/2014/main" xmlns="" val="20004"/>
                    </a:ext>
                  </a:extLst>
                </a:gridCol>
              </a:tblGrid>
              <a:tr h="701126">
                <a:tc>
                  <a:txBody>
                    <a:bodyPr/>
                    <a:lstStyle/>
                    <a:p>
                      <a:pPr rtl="0" fontAlgn="t">
                        <a:spcBef>
                          <a:spcPts val="0"/>
                        </a:spcBef>
                        <a:spcAft>
                          <a:spcPts val="1000"/>
                        </a:spcAft>
                      </a:pPr>
                      <a:r>
                        <a:rPr lang="en-US" sz="1600" b="1" i="0" u="none" strike="noStrike" dirty="0">
                          <a:solidFill>
                            <a:schemeClr val="bg1"/>
                          </a:solidFill>
                          <a:effectLst/>
                          <a:latin typeface="Franklin Gothic Book" panose="020B0503020102020204" pitchFamily="34" charset="0"/>
                        </a:rPr>
                        <a:t>Nutrition-Sensitive Agriculture Outcome</a:t>
                      </a:r>
                      <a:endParaRPr lang="en-US" sz="1600" b="1" dirty="0">
                        <a:solidFill>
                          <a:schemeClr val="bg1"/>
                        </a:solidFill>
                        <a:effectLst/>
                        <a:latin typeface="Franklin Gothic Book" panose="020B0503020102020204" pitchFamily="34"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tc>
                  <a:txBody>
                    <a:bodyPr/>
                    <a:lstStyle/>
                    <a:p>
                      <a:pPr rtl="0" fontAlgn="t">
                        <a:spcBef>
                          <a:spcPts val="0"/>
                        </a:spcBef>
                        <a:spcAft>
                          <a:spcPts val="1000"/>
                        </a:spcAft>
                      </a:pPr>
                      <a:r>
                        <a:rPr lang="en-US" sz="1600" b="1" i="0" u="none" strike="noStrike" dirty="0">
                          <a:solidFill>
                            <a:schemeClr val="bg1"/>
                          </a:solidFill>
                          <a:effectLst/>
                          <a:latin typeface="Franklin Gothic Book" panose="020B0503020102020204" pitchFamily="34" charset="0"/>
                        </a:rPr>
                        <a:t>Implementation Strategies </a:t>
                      </a:r>
                      <a:endParaRPr lang="en-US" sz="1600" b="1" dirty="0">
                        <a:solidFill>
                          <a:schemeClr val="bg1"/>
                        </a:solidFill>
                        <a:effectLst/>
                        <a:latin typeface="Franklin Gothic Book" panose="020B0503020102020204" pitchFamily="34"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tc>
                  <a:txBody>
                    <a:bodyPr/>
                    <a:lstStyle/>
                    <a:p>
                      <a:pPr rtl="0" fontAlgn="t">
                        <a:spcBef>
                          <a:spcPts val="0"/>
                        </a:spcBef>
                        <a:spcAft>
                          <a:spcPts val="1000"/>
                        </a:spcAft>
                      </a:pPr>
                      <a:r>
                        <a:rPr lang="en-US" sz="1600" b="1" i="0" u="none" strike="noStrike" dirty="0">
                          <a:solidFill>
                            <a:schemeClr val="bg1"/>
                          </a:solidFill>
                          <a:effectLst/>
                          <a:latin typeface="Franklin Gothic Book" panose="020B0503020102020204" pitchFamily="34" charset="0"/>
                        </a:rPr>
                        <a:t>Practices</a:t>
                      </a:r>
                      <a:endParaRPr lang="en-US" sz="1600" b="1" dirty="0">
                        <a:solidFill>
                          <a:schemeClr val="bg1"/>
                        </a:solidFill>
                        <a:effectLst/>
                        <a:latin typeface="Franklin Gothic Book" panose="020B0503020102020204" pitchFamily="34"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tc>
                  <a:txBody>
                    <a:bodyPr/>
                    <a:lstStyle/>
                    <a:p>
                      <a:pPr rtl="0" fontAlgn="t">
                        <a:spcBef>
                          <a:spcPts val="0"/>
                        </a:spcBef>
                        <a:spcAft>
                          <a:spcPts val="1000"/>
                        </a:spcAft>
                      </a:pPr>
                      <a:r>
                        <a:rPr lang="en-US" sz="1600" b="1" i="0" u="none" strike="noStrike" dirty="0">
                          <a:solidFill>
                            <a:schemeClr val="bg1"/>
                          </a:solidFill>
                          <a:effectLst/>
                          <a:latin typeface="Franklin Gothic Book" panose="020B0503020102020204" pitchFamily="34" charset="0"/>
                        </a:rPr>
                        <a:t>Interventions</a:t>
                      </a:r>
                      <a:endParaRPr lang="en-US" sz="1600" b="1" dirty="0">
                        <a:solidFill>
                          <a:schemeClr val="bg1"/>
                        </a:solidFill>
                        <a:effectLst/>
                        <a:latin typeface="Franklin Gothic Book" panose="020B0503020102020204" pitchFamily="34"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tc>
                  <a:txBody>
                    <a:bodyPr/>
                    <a:lstStyle/>
                    <a:p>
                      <a:pPr rtl="0" fontAlgn="t">
                        <a:spcBef>
                          <a:spcPts val="0"/>
                        </a:spcBef>
                        <a:spcAft>
                          <a:spcPts val="1000"/>
                        </a:spcAft>
                      </a:pPr>
                      <a:r>
                        <a:rPr lang="en-US" sz="1600" b="1" i="0" u="none" strike="noStrike" dirty="0">
                          <a:solidFill>
                            <a:schemeClr val="bg1"/>
                          </a:solidFill>
                          <a:effectLst/>
                          <a:latin typeface="Franklin Gothic Book" panose="020B0503020102020204" pitchFamily="34" charset="0"/>
                        </a:rPr>
                        <a:t>Indicators</a:t>
                      </a:r>
                      <a:endParaRPr lang="en-US" sz="1600" b="1" dirty="0">
                        <a:solidFill>
                          <a:schemeClr val="bg1"/>
                        </a:solidFill>
                        <a:effectLst/>
                        <a:latin typeface="Franklin Gothic Book" panose="020B0503020102020204" pitchFamily="34"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2697C"/>
                    </a:solidFill>
                  </a:tcPr>
                </a:tc>
                <a:extLst>
                  <a:ext uri="{0D108BD9-81ED-4DB2-BD59-A6C34878D82A}">
                    <a16:rowId xmlns:a16="http://schemas.microsoft.com/office/drawing/2014/main" xmlns="" val="10000"/>
                  </a:ext>
                </a:extLst>
              </a:tr>
              <a:tr h="1656037">
                <a:tc>
                  <a:txBody>
                    <a:bodyPr/>
                    <a:lstStyle/>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Outcome 1</a:t>
                      </a:r>
                      <a:endParaRPr lang="en-US" sz="1600" b="0" dirty="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Strategy 1.1</a:t>
                      </a:r>
                    </a:p>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Strategy 1.2</a:t>
                      </a:r>
                      <a:endParaRPr lang="en-US" sz="1600" b="0" dirty="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t" latinLnBrk="0" hangingPunct="1">
                        <a:spcBef>
                          <a:spcPts val="0"/>
                        </a:spcBef>
                        <a:spcAft>
                          <a:spcPts val="1000"/>
                        </a:spcAft>
                      </a:pPr>
                      <a:r>
                        <a:rPr lang="en-US" sz="1600" b="0" i="0" u="none" strike="noStrike" kern="1200" dirty="0">
                          <a:solidFill>
                            <a:srgbClr val="000000"/>
                          </a:solidFill>
                          <a:effectLst/>
                          <a:latin typeface="Franklin Gothic Book" panose="020B0503020102020204" pitchFamily="34" charset="0"/>
                          <a:ea typeface="+mn-ea"/>
                          <a:cs typeface="+mn-cs"/>
                        </a:rPr>
                        <a:t>Practice 1.1</a:t>
                      </a:r>
                    </a:p>
                    <a:p>
                      <a:pPr marL="0" algn="l" defTabSz="914400" rtl="0" eaLnBrk="1" fontAlgn="t" latinLnBrk="0" hangingPunct="1">
                        <a:spcBef>
                          <a:spcPts val="0"/>
                        </a:spcBef>
                        <a:spcAft>
                          <a:spcPts val="1000"/>
                        </a:spcAft>
                      </a:pPr>
                      <a:r>
                        <a:rPr lang="en-US" sz="1600" b="0" i="0" u="none" strike="noStrike" kern="1200" dirty="0">
                          <a:solidFill>
                            <a:srgbClr val="000000"/>
                          </a:solidFill>
                          <a:effectLst/>
                          <a:latin typeface="Franklin Gothic Book" panose="020B0503020102020204" pitchFamily="34" charset="0"/>
                          <a:ea typeface="+mn-ea"/>
                          <a:cs typeface="+mn-cs"/>
                        </a:rPr>
                        <a:t>Practice 1.2</a:t>
                      </a: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Intervention 1.1</a:t>
                      </a:r>
                      <a:endParaRPr lang="en-US" sz="1600" b="0" dirty="0">
                        <a:effectLst/>
                        <a:latin typeface="Franklin Gothic Book" panose="020B0503020102020204" pitchFamily="34" charset="0"/>
                      </a:endParaRPr>
                    </a:p>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Intervention 1.2</a:t>
                      </a:r>
                      <a:endParaRPr lang="en-US" sz="1600" b="0" dirty="0">
                        <a:effectLst/>
                        <a:latin typeface="Franklin Gothic Book" panose="020B0503020102020204" pitchFamily="34" charset="0"/>
                      </a:endParaRPr>
                    </a:p>
                    <a:p>
                      <a:pPr fontAlgn="t"/>
                      <a:r>
                        <a:rPr lang="en-US" sz="1600" b="0" dirty="0">
                          <a:effectLst/>
                          <a:latin typeface="Franklin Gothic Book" panose="020B0503020102020204" pitchFamily="34" charset="0"/>
                        </a:rPr>
                        <a:t/>
                      </a:r>
                      <a:br>
                        <a:rPr lang="en-US" sz="1600" b="0" dirty="0">
                          <a:effectLst/>
                          <a:latin typeface="Franklin Gothic Book" panose="020B0503020102020204" pitchFamily="34" charset="0"/>
                        </a:rPr>
                      </a:br>
                      <a:endParaRPr lang="en-US" sz="1600" b="0" dirty="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Outcome indicator 1</a:t>
                      </a:r>
                      <a:endParaRPr lang="en-US" sz="1600" b="0" dirty="0">
                        <a:effectLst/>
                        <a:latin typeface="Franklin Gothic Book" panose="020B0503020102020204" pitchFamily="34" charset="0"/>
                      </a:endParaRPr>
                    </a:p>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Output 1.1</a:t>
                      </a:r>
                      <a:endParaRPr lang="en-US" sz="1600" b="0" dirty="0">
                        <a:effectLst/>
                        <a:latin typeface="Franklin Gothic Book" panose="020B0503020102020204" pitchFamily="34" charset="0"/>
                      </a:endParaRPr>
                    </a:p>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Output 1.2</a:t>
                      </a:r>
                      <a:endParaRPr lang="en-US" sz="1600" b="0" dirty="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35347">
                <a:tc>
                  <a:txBody>
                    <a:bodyPr/>
                    <a:lstStyle/>
                    <a:p>
                      <a:pPr rtl="0" fontAlgn="t">
                        <a:spcBef>
                          <a:spcPts val="0"/>
                        </a:spcBef>
                        <a:spcAft>
                          <a:spcPts val="1000"/>
                        </a:spcAft>
                      </a:pPr>
                      <a:r>
                        <a:rPr lang="en-US" sz="1600" b="0" i="0" u="none" strike="noStrike">
                          <a:solidFill>
                            <a:srgbClr val="000000"/>
                          </a:solidFill>
                          <a:effectLst/>
                          <a:latin typeface="Franklin Gothic Book" panose="020B0503020102020204" pitchFamily="34" charset="0"/>
                        </a:rPr>
                        <a:t>Outcome 2</a:t>
                      </a:r>
                      <a:endParaRPr lang="en-US" sz="1600" b="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Strategy 2.1</a:t>
                      </a:r>
                    </a:p>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Strategy 2.2</a:t>
                      </a:r>
                      <a:endParaRPr lang="en-US" sz="1600" b="0" dirty="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fontAlgn="t"/>
                      <a:r>
                        <a:rPr lang="en-US" sz="1600" b="0" dirty="0">
                          <a:effectLst/>
                          <a:latin typeface="Franklin Gothic Book" panose="020B0503020102020204" pitchFamily="34" charset="0"/>
                        </a:rPr>
                        <a:t>Practice </a:t>
                      </a:r>
                      <a:r>
                        <a:rPr lang="en-US" sz="1600" b="0" baseline="0" dirty="0">
                          <a:effectLst/>
                          <a:latin typeface="Franklin Gothic Book" panose="020B0503020102020204" pitchFamily="34" charset="0"/>
                        </a:rPr>
                        <a:t> 2.1</a:t>
                      </a:r>
                    </a:p>
                    <a:p>
                      <a:pPr fontAlgn="t"/>
                      <a:endParaRPr lang="en-US" sz="1600" b="0" baseline="0" dirty="0">
                        <a:effectLst/>
                        <a:latin typeface="Franklin Gothic Book" panose="020B0503020102020204" pitchFamily="34" charset="0"/>
                      </a:endParaRPr>
                    </a:p>
                    <a:p>
                      <a:pPr fontAlgn="t"/>
                      <a:r>
                        <a:rPr lang="en-US" sz="1600" b="0" baseline="0" dirty="0">
                          <a:effectLst/>
                          <a:latin typeface="Franklin Gothic Book" panose="020B0503020102020204" pitchFamily="34" charset="0"/>
                        </a:rPr>
                        <a:t>Practice 2.2</a:t>
                      </a:r>
                      <a:r>
                        <a:rPr lang="en-US" sz="1600" b="0" dirty="0">
                          <a:effectLst/>
                          <a:latin typeface="Franklin Gothic Book" panose="020B0503020102020204" pitchFamily="34" charset="0"/>
                        </a:rPr>
                        <a:t/>
                      </a:r>
                      <a:br>
                        <a:rPr lang="en-US" sz="1600" b="0" dirty="0">
                          <a:effectLst/>
                          <a:latin typeface="Franklin Gothic Book" panose="020B0503020102020204" pitchFamily="34" charset="0"/>
                        </a:rPr>
                      </a:br>
                      <a:endParaRPr lang="en-US" sz="1600" b="0" dirty="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Intervention 2.1</a:t>
                      </a:r>
                      <a:endParaRPr lang="en-US" sz="1600" b="0" dirty="0">
                        <a:effectLst/>
                        <a:latin typeface="Franklin Gothic Book" panose="020B0503020102020204" pitchFamily="34" charset="0"/>
                      </a:endParaRPr>
                    </a:p>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Intervention 2.2</a:t>
                      </a:r>
                      <a:endParaRPr lang="en-US" sz="1600" b="0" dirty="0">
                        <a:effectLst/>
                        <a:latin typeface="Franklin Gothic Book" panose="020B0503020102020204" pitchFamily="34" charset="0"/>
                      </a:endParaRPr>
                    </a:p>
                    <a:p>
                      <a:pPr fontAlgn="t"/>
                      <a:r>
                        <a:rPr lang="en-US" sz="1600" b="0" dirty="0">
                          <a:effectLst/>
                          <a:latin typeface="Franklin Gothic Book" panose="020B0503020102020204" pitchFamily="34" charset="0"/>
                        </a:rPr>
                        <a:t/>
                      </a:r>
                      <a:br>
                        <a:rPr lang="en-US" sz="1600" b="0" dirty="0">
                          <a:effectLst/>
                          <a:latin typeface="Franklin Gothic Book" panose="020B0503020102020204" pitchFamily="34" charset="0"/>
                        </a:rPr>
                      </a:br>
                      <a:endParaRPr lang="en-US" sz="1600" b="0" dirty="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Outcome indicator 2</a:t>
                      </a:r>
                      <a:endParaRPr lang="en-US" sz="1600" b="0" dirty="0">
                        <a:effectLst/>
                        <a:latin typeface="Franklin Gothic Book" panose="020B0503020102020204" pitchFamily="34" charset="0"/>
                      </a:endParaRPr>
                    </a:p>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Output 2.1</a:t>
                      </a:r>
                      <a:endParaRPr lang="en-US" sz="1600" b="0" dirty="0">
                        <a:effectLst/>
                        <a:latin typeface="Franklin Gothic Book" panose="020B0503020102020204" pitchFamily="34" charset="0"/>
                      </a:endParaRPr>
                    </a:p>
                    <a:p>
                      <a:pPr rtl="0" fontAlgn="t">
                        <a:spcBef>
                          <a:spcPts val="0"/>
                        </a:spcBef>
                        <a:spcAft>
                          <a:spcPts val="1000"/>
                        </a:spcAft>
                      </a:pPr>
                      <a:r>
                        <a:rPr lang="en-US" sz="1600" b="0" i="0" u="none" strike="noStrike" dirty="0">
                          <a:solidFill>
                            <a:srgbClr val="000000"/>
                          </a:solidFill>
                          <a:effectLst/>
                          <a:latin typeface="Franklin Gothic Book" panose="020B0503020102020204" pitchFamily="34" charset="0"/>
                        </a:rPr>
                        <a:t>Output 2.2</a:t>
                      </a:r>
                      <a:endParaRPr lang="en-US" sz="1600" b="0" dirty="0">
                        <a:effectLst/>
                        <a:latin typeface="Franklin Gothic Book" panose="020B0503020102020204" pitchFamily="34" charset="0"/>
                      </a:endParaRPr>
                    </a:p>
                    <a:p>
                      <a:pPr fontAlgn="t"/>
                      <a:endParaRPr lang="en-US" sz="1600" b="0" dirty="0">
                        <a:effectLst/>
                        <a:latin typeface="Franklin Gothic Book" panose="020B0503020102020204" pitchFamily="34" charset="0"/>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3193045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7413"/>
            <a:ext cx="7886700" cy="1325563"/>
          </a:xfrm>
        </p:spPr>
        <p:txBody>
          <a:bodyPr>
            <a:normAutofit/>
          </a:bodyPr>
          <a:lstStyle/>
          <a:p>
            <a:r>
              <a:rPr lang="en-US" dirty="0"/>
              <a:t>Next Steps</a:t>
            </a:r>
          </a:p>
        </p:txBody>
      </p:sp>
      <p:sp>
        <p:nvSpPr>
          <p:cNvPr id="3" name="Content Placeholder 2"/>
          <p:cNvSpPr>
            <a:spLocks noGrp="1"/>
          </p:cNvSpPr>
          <p:nvPr>
            <p:ph idx="1"/>
          </p:nvPr>
        </p:nvSpPr>
        <p:spPr>
          <a:xfrm>
            <a:off x="628649" y="1382950"/>
            <a:ext cx="5265524" cy="4122688"/>
          </a:xfrm>
        </p:spPr>
        <p:txBody>
          <a:bodyPr>
            <a:noAutofit/>
          </a:bodyPr>
          <a:lstStyle/>
          <a:p>
            <a:pPr>
              <a:lnSpc>
                <a:spcPct val="100000"/>
              </a:lnSpc>
            </a:pPr>
            <a:r>
              <a:rPr lang="en-US" dirty="0"/>
              <a:t>Map your matrix to work plan, results framework, performance management plan</a:t>
            </a:r>
          </a:p>
          <a:p>
            <a:pPr>
              <a:lnSpc>
                <a:spcPct val="100000"/>
              </a:lnSpc>
            </a:pPr>
            <a:r>
              <a:rPr lang="en-US" dirty="0"/>
              <a:t>Manage approvals to activity adjustments</a:t>
            </a:r>
          </a:p>
          <a:p>
            <a:pPr>
              <a:lnSpc>
                <a:spcPct val="100000"/>
              </a:lnSpc>
            </a:pPr>
            <a:r>
              <a:rPr lang="en-US" dirty="0"/>
              <a:t>Contact partners, </a:t>
            </a:r>
            <a:br>
              <a:rPr lang="en-US" dirty="0"/>
            </a:br>
            <a:r>
              <a:rPr lang="en-US" dirty="0"/>
              <a:t>government or other stakeholders</a:t>
            </a:r>
          </a:p>
          <a:p>
            <a:pPr>
              <a:lnSpc>
                <a:spcPct val="100000"/>
              </a:lnSpc>
            </a:pPr>
            <a:r>
              <a:rPr lang="en-US" dirty="0"/>
              <a:t>Other tasks</a:t>
            </a:r>
          </a:p>
        </p:txBody>
      </p:sp>
      <p:graphicFrame>
        <p:nvGraphicFramePr>
          <p:cNvPr id="6" name="Diagram 5"/>
          <p:cNvGraphicFramePr/>
          <p:nvPr>
            <p:extLst>
              <p:ext uri="{D42A27DB-BD31-4B8C-83A1-F6EECF244321}">
                <p14:modId xmlns:p14="http://schemas.microsoft.com/office/powerpoint/2010/main" val="4135702481"/>
              </p:ext>
            </p:extLst>
          </p:nvPr>
        </p:nvGraphicFramePr>
        <p:xfrm>
          <a:off x="3967356" y="265535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5-Point Star 3"/>
          <p:cNvSpPr/>
          <p:nvPr/>
        </p:nvSpPr>
        <p:spPr>
          <a:xfrm rot="21067815">
            <a:off x="7354536" y="1318441"/>
            <a:ext cx="864394" cy="926306"/>
          </a:xfrm>
          <a:prstGeom prst="star5">
            <a:avLst/>
          </a:prstGeom>
          <a:solidFill>
            <a:schemeClr val="accent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rot="21002258">
            <a:off x="6418011" y="2010498"/>
            <a:ext cx="685800" cy="685800"/>
          </a:xfrm>
          <a:prstGeom prst="star5">
            <a:avLst/>
          </a:prstGeom>
          <a:solidFill>
            <a:schemeClr val="accent4"/>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8" name="5-Point Star 7"/>
          <p:cNvSpPr/>
          <p:nvPr/>
        </p:nvSpPr>
        <p:spPr>
          <a:xfrm rot="1181643">
            <a:off x="7551483" y="2730175"/>
            <a:ext cx="685800" cy="685800"/>
          </a:xfrm>
          <a:prstGeom prst="star5">
            <a:avLst/>
          </a:prstGeom>
          <a:solidFill>
            <a:schemeClr val="accent4"/>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8054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91620988"/>
              </p:ext>
            </p:extLst>
          </p:nvPr>
        </p:nvGraphicFramePr>
        <p:xfrm>
          <a:off x="628650" y="2331966"/>
          <a:ext cx="7886700" cy="3196780"/>
        </p:xfrm>
        <a:graphic>
          <a:graphicData uri="http://schemas.openxmlformats.org/drawingml/2006/table">
            <a:tbl>
              <a:tblPr firstRow="1" bandRow="1">
                <a:tableStyleId>{93296810-A885-4BE3-A3E7-6D5BEEA58F35}</a:tableStyleId>
              </a:tblPr>
              <a:tblGrid>
                <a:gridCol w="2628900">
                  <a:extLst>
                    <a:ext uri="{9D8B030D-6E8A-4147-A177-3AD203B41FA5}">
                      <a16:colId xmlns:a16="http://schemas.microsoft.com/office/drawing/2014/main" xmlns="" val="20000"/>
                    </a:ext>
                  </a:extLst>
                </a:gridCol>
                <a:gridCol w="2628900">
                  <a:extLst>
                    <a:ext uri="{9D8B030D-6E8A-4147-A177-3AD203B41FA5}">
                      <a16:colId xmlns:a16="http://schemas.microsoft.com/office/drawing/2014/main" xmlns="" val="20001"/>
                    </a:ext>
                  </a:extLst>
                </a:gridCol>
                <a:gridCol w="2628900">
                  <a:extLst>
                    <a:ext uri="{9D8B030D-6E8A-4147-A177-3AD203B41FA5}">
                      <a16:colId xmlns:a16="http://schemas.microsoft.com/office/drawing/2014/main" xmlns="" val="20002"/>
                    </a:ext>
                  </a:extLst>
                </a:gridCol>
              </a:tblGrid>
              <a:tr h="1003300">
                <a:tc>
                  <a:txBody>
                    <a:bodyPr/>
                    <a:lstStyle/>
                    <a:p>
                      <a:r>
                        <a:rPr lang="en-US" sz="1600" dirty="0">
                          <a:latin typeface="Franklin Gothic Book" panose="020B0503020102020204" pitchFamily="34" charset="0"/>
                        </a:rPr>
                        <a:t>Task</a:t>
                      </a:r>
                    </a:p>
                  </a:txBody>
                  <a:tcPr anchor="ctr">
                    <a:solidFill>
                      <a:srgbClr val="2D472D"/>
                    </a:solidFill>
                  </a:tcPr>
                </a:tc>
                <a:tc>
                  <a:txBody>
                    <a:bodyPr/>
                    <a:lstStyle/>
                    <a:p>
                      <a:r>
                        <a:rPr lang="en-US" sz="1600" dirty="0">
                          <a:latin typeface="Franklin Gothic Book" panose="020B0503020102020204" pitchFamily="34" charset="0"/>
                        </a:rPr>
                        <a:t>Responsible</a:t>
                      </a:r>
                    </a:p>
                  </a:txBody>
                  <a:tcPr anchor="ctr">
                    <a:solidFill>
                      <a:srgbClr val="2D472D"/>
                    </a:solidFill>
                  </a:tcPr>
                </a:tc>
                <a:tc>
                  <a:txBody>
                    <a:bodyPr/>
                    <a:lstStyle/>
                    <a:p>
                      <a:r>
                        <a:rPr lang="en-US" sz="1600" dirty="0">
                          <a:latin typeface="Franklin Gothic Book" panose="020B0503020102020204" pitchFamily="34" charset="0"/>
                        </a:rPr>
                        <a:t>Deadline</a:t>
                      </a:r>
                    </a:p>
                  </a:txBody>
                  <a:tcPr anchor="ctr">
                    <a:solidFill>
                      <a:srgbClr val="2D472D"/>
                    </a:solidFill>
                  </a:tcPr>
                </a:tc>
                <a:extLst>
                  <a:ext uri="{0D108BD9-81ED-4DB2-BD59-A6C34878D82A}">
                    <a16:rowId xmlns:a16="http://schemas.microsoft.com/office/drawing/2014/main" xmlns="" val="10000"/>
                  </a:ext>
                </a:extLst>
              </a:tr>
              <a:tr h="1096740">
                <a:tc>
                  <a:txBody>
                    <a:bodyPr/>
                    <a:lstStyle/>
                    <a:p>
                      <a:endParaRPr lang="en-US" sz="2400" dirty="0">
                        <a:latin typeface="Franklin Gothic Book" panose="020B0503020102020204" pitchFamily="34" charset="0"/>
                      </a:endParaRPr>
                    </a:p>
                    <a:p>
                      <a:endParaRPr lang="en-US" sz="2400" dirty="0">
                        <a:latin typeface="Franklin Gothic Book" panose="020B0503020102020204" pitchFamily="34" charset="0"/>
                      </a:endParaRPr>
                    </a:p>
                  </a:txBody>
                  <a:tcPr/>
                </a:tc>
                <a:tc>
                  <a:txBody>
                    <a:bodyPr/>
                    <a:lstStyle/>
                    <a:p>
                      <a:endParaRPr lang="en-US" sz="2400">
                        <a:latin typeface="Franklin Gothic Book" panose="020B0503020102020204" pitchFamily="34" charset="0"/>
                      </a:endParaRPr>
                    </a:p>
                  </a:txBody>
                  <a:tcPr/>
                </a:tc>
                <a:tc>
                  <a:txBody>
                    <a:bodyPr/>
                    <a:lstStyle/>
                    <a:p>
                      <a:endParaRPr lang="en-US" sz="2400">
                        <a:latin typeface="Franklin Gothic Book" panose="020B0503020102020204" pitchFamily="34" charset="0"/>
                      </a:endParaRPr>
                    </a:p>
                  </a:txBody>
                  <a:tcPr/>
                </a:tc>
                <a:extLst>
                  <a:ext uri="{0D108BD9-81ED-4DB2-BD59-A6C34878D82A}">
                    <a16:rowId xmlns:a16="http://schemas.microsoft.com/office/drawing/2014/main" xmlns="" val="10001"/>
                  </a:ext>
                </a:extLst>
              </a:tr>
              <a:tr h="1096740">
                <a:tc>
                  <a:txBody>
                    <a:bodyPr/>
                    <a:lstStyle/>
                    <a:p>
                      <a:endParaRPr lang="en-US" sz="2400" dirty="0">
                        <a:latin typeface="Franklin Gothic Book" panose="020B0503020102020204" pitchFamily="34" charset="0"/>
                      </a:endParaRPr>
                    </a:p>
                    <a:p>
                      <a:endParaRPr lang="en-US" sz="2400" dirty="0">
                        <a:latin typeface="Franklin Gothic Book" panose="020B0503020102020204" pitchFamily="34" charset="0"/>
                      </a:endParaRPr>
                    </a:p>
                  </a:txBody>
                  <a:tcPr/>
                </a:tc>
                <a:tc>
                  <a:txBody>
                    <a:bodyPr/>
                    <a:lstStyle/>
                    <a:p>
                      <a:endParaRPr lang="en-US" sz="2400" dirty="0">
                        <a:latin typeface="Franklin Gothic Book" panose="020B0503020102020204" pitchFamily="34" charset="0"/>
                      </a:endParaRPr>
                    </a:p>
                  </a:txBody>
                  <a:tcPr/>
                </a:tc>
                <a:tc>
                  <a:txBody>
                    <a:bodyPr/>
                    <a:lstStyle/>
                    <a:p>
                      <a:endParaRPr lang="en-US" sz="2400" dirty="0">
                        <a:latin typeface="Franklin Gothic Book" panose="020B0503020102020204" pitchFamily="34" charset="0"/>
                      </a:endParaRPr>
                    </a:p>
                  </a:txBody>
                  <a:tcPr/>
                </a:tc>
                <a:extLst>
                  <a:ext uri="{0D108BD9-81ED-4DB2-BD59-A6C34878D82A}">
                    <a16:rowId xmlns:a16="http://schemas.microsoft.com/office/drawing/2014/main" xmlns="" val="10002"/>
                  </a:ext>
                </a:extLst>
              </a:tr>
            </a:tbl>
          </a:graphicData>
        </a:graphic>
      </p:graphicFrame>
      <p:sp>
        <p:nvSpPr>
          <p:cNvPr id="5" name="Title 1"/>
          <p:cNvSpPr txBox="1">
            <a:spLocks/>
          </p:cNvSpPr>
          <p:nvPr/>
        </p:nvSpPr>
        <p:spPr>
          <a:xfrm>
            <a:off x="628650" y="666472"/>
            <a:ext cx="91440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b="0" dirty="0">
                <a:solidFill>
                  <a:srgbClr val="32697C"/>
                </a:solidFill>
                <a:latin typeface="Franklin Gothic Heavy" panose="020B0903020102020204" pitchFamily="34" charset="0"/>
              </a:rPr>
              <a:t>Exercise: Outline Post-workshop </a:t>
            </a:r>
            <a:br>
              <a:rPr lang="en-US" b="0" dirty="0">
                <a:solidFill>
                  <a:srgbClr val="32697C"/>
                </a:solidFill>
                <a:latin typeface="Franklin Gothic Heavy" panose="020B0903020102020204" pitchFamily="34" charset="0"/>
              </a:rPr>
            </a:br>
            <a:r>
              <a:rPr lang="en-US" b="0" dirty="0">
                <a:solidFill>
                  <a:srgbClr val="32697C"/>
                </a:solidFill>
                <a:latin typeface="Franklin Gothic Heavy" panose="020B0903020102020204" pitchFamily="34" charset="0"/>
              </a:rPr>
              <a:t>Action Items</a:t>
            </a:r>
          </a:p>
        </p:txBody>
      </p:sp>
    </p:spTree>
    <p:extLst>
      <p:ext uri="{BB962C8B-B14F-4D97-AF65-F5344CB8AC3E}">
        <p14:creationId xmlns:p14="http://schemas.microsoft.com/office/powerpoint/2010/main" val="30864314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34170" y="2247900"/>
            <a:ext cx="6858000" cy="1655763"/>
          </a:xfrm>
        </p:spPr>
        <p:txBody>
          <a:bodyPr>
            <a:normAutofit/>
          </a:bodyPr>
          <a:lstStyle/>
          <a:p>
            <a:pPr marL="0" indent="0" algn="ctr">
              <a:buNone/>
            </a:pPr>
            <a:r>
              <a:rPr lang="en-US"/>
              <a:t>Thank You</a:t>
            </a:r>
            <a:r>
              <a:rPr lang="en-US" dirty="0"/>
              <a:t>!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97893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32" t="-454"/>
          <a:stretch/>
        </p:blipFill>
        <p:spPr bwMode="auto">
          <a:xfrm>
            <a:off x="0" y="-1092285"/>
            <a:ext cx="9144000" cy="631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9" name="Title 1"/>
          <p:cNvSpPr>
            <a:spLocks noGrp="1"/>
          </p:cNvSpPr>
          <p:nvPr>
            <p:ph type="title"/>
          </p:nvPr>
        </p:nvSpPr>
        <p:spPr>
          <a:xfrm>
            <a:off x="0" y="4924849"/>
            <a:ext cx="9144000" cy="1323975"/>
          </a:xfrm>
          <a:solidFill>
            <a:srgbClr val="32697C"/>
          </a:solidFill>
        </p:spPr>
        <p:txBody>
          <a:bodyPr lIns="365760"/>
          <a:lstStyle/>
          <a:p>
            <a:r>
              <a:rPr lang="en-US" altLang="en-US" dirty="0">
                <a:solidFill>
                  <a:schemeClr val="bg1"/>
                </a:solidFill>
              </a:rPr>
              <a:t>Ensure a Common Understanding </a:t>
            </a:r>
            <a:br>
              <a:rPr lang="en-US" altLang="en-US" dirty="0">
                <a:solidFill>
                  <a:schemeClr val="bg1"/>
                </a:solidFill>
              </a:rPr>
            </a:br>
            <a:r>
              <a:rPr lang="en-US" altLang="en-US" dirty="0">
                <a:solidFill>
                  <a:schemeClr val="bg1"/>
                </a:solidFill>
              </a:rPr>
              <a:t>of Nutrition-Sensitive Agriculture </a:t>
            </a:r>
          </a:p>
        </p:txBody>
      </p:sp>
      <p:sp>
        <p:nvSpPr>
          <p:cNvPr id="4" name="TextBox 3"/>
          <p:cNvSpPr txBox="1"/>
          <p:nvPr/>
        </p:nvSpPr>
        <p:spPr>
          <a:xfrm>
            <a:off x="5810250" y="4648330"/>
            <a:ext cx="3648075" cy="215444"/>
          </a:xfrm>
          <a:prstGeom prst="rect">
            <a:avLst/>
          </a:prstGeom>
          <a:noFill/>
        </p:spPr>
        <p:txBody>
          <a:bodyPr wrap="square" rtlCol="0">
            <a:spAutoFit/>
          </a:bodyPr>
          <a:lstStyle/>
          <a:p>
            <a:r>
              <a:rPr lang="en-US" sz="800" dirty="0">
                <a:solidFill>
                  <a:schemeClr val="bg1"/>
                </a:solidFill>
                <a:latin typeface="Franklin Gothic Book" panose="020B0503020102020204" pitchFamily="34" charset="0"/>
              </a:rPr>
              <a:t>Photo credit: Clement Tardif, Feed the Future Senegal, </a:t>
            </a:r>
            <a:r>
              <a:rPr lang="en-US" sz="800" dirty="0" err="1">
                <a:solidFill>
                  <a:schemeClr val="bg1"/>
                </a:solidFill>
                <a:latin typeface="Franklin Gothic Book" panose="020B0503020102020204" pitchFamily="34" charset="0"/>
              </a:rPr>
              <a:t>Yaajeende</a:t>
            </a:r>
            <a:r>
              <a:rPr lang="en-US" sz="800" dirty="0">
                <a:solidFill>
                  <a:schemeClr val="bg1"/>
                </a:solidFill>
                <a:latin typeface="Franklin Gothic Book" panose="020B0503020102020204" pitchFamily="34" charset="0"/>
              </a:rPr>
              <a:t> project</a:t>
            </a:r>
          </a:p>
        </p:txBody>
      </p:sp>
    </p:spTree>
    <p:extLst>
      <p:ext uri="{BB962C8B-B14F-4D97-AF65-F5344CB8AC3E}">
        <p14:creationId xmlns:p14="http://schemas.microsoft.com/office/powerpoint/2010/main" val="3015946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198" descr="C:\Users\cmelgarejo\Google Drive\SPRING Ag-Nut Team Space\SBC Guide for Nutrition-Sensitive Agriculture\July 2016 AgNutSBC Training\Communication Resources\Photos\2.20_UNICEF nutrition framework.png"/>
          <p:cNvPicPr preferRelativeResize="0">
            <a:picLocks noGrp="1" noChangeAspect="1"/>
          </p:cNvPicPr>
          <p:nvPr>
            <p:ph idx="1"/>
          </p:nvPr>
        </p:nvPicPr>
        <p:blipFill rotWithShape="1">
          <a:blip r:embed="rId2" cstate="print">
            <a:alphaModFix/>
          </a:blip>
          <a:srcRect t="2826" b="5866"/>
          <a:stretch/>
        </p:blipFill>
        <p:spPr>
          <a:xfrm>
            <a:off x="4194587" y="194813"/>
            <a:ext cx="4739530" cy="6071271"/>
          </a:xfrm>
          <a:prstGeom prst="rect">
            <a:avLst/>
          </a:prstGeom>
          <a:noFill/>
          <a:ln>
            <a:noFill/>
          </a:ln>
        </p:spPr>
      </p:pic>
      <p:sp>
        <p:nvSpPr>
          <p:cNvPr id="8" name="Shape 200"/>
          <p:cNvSpPr txBox="1"/>
          <p:nvPr/>
        </p:nvSpPr>
        <p:spPr>
          <a:xfrm>
            <a:off x="391470" y="1"/>
            <a:ext cx="3253802" cy="4837814"/>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646561"/>
              </a:buClr>
              <a:buSzPct val="25000"/>
              <a:buFont typeface="Source Sans Pro"/>
              <a:buNone/>
            </a:pPr>
            <a:r>
              <a:rPr lang="en-US" sz="4000" b="1" dirty="0">
                <a:solidFill>
                  <a:srgbClr val="646561"/>
                </a:solidFill>
                <a:latin typeface="Source Sans Pro"/>
                <a:ea typeface="Source Sans Pro"/>
                <a:cs typeface="Source Sans Pro"/>
                <a:sym typeface="Source Sans Pro"/>
              </a:rPr>
              <a:t>The UNICEF Framework: </a:t>
            </a:r>
            <a:br>
              <a:rPr lang="en-US" sz="4000" b="1" dirty="0">
                <a:solidFill>
                  <a:srgbClr val="646561"/>
                </a:solidFill>
                <a:latin typeface="Source Sans Pro"/>
                <a:ea typeface="Source Sans Pro"/>
                <a:cs typeface="Source Sans Pro"/>
                <a:sym typeface="Source Sans Pro"/>
              </a:rPr>
            </a:br>
            <a:r>
              <a:rPr lang="en-US" sz="1800" b="1" dirty="0">
                <a:solidFill>
                  <a:schemeClr val="lt1"/>
                </a:solidFill>
                <a:latin typeface="Source Sans Pro"/>
                <a:ea typeface="Source Sans Pro"/>
                <a:cs typeface="Source Sans Pro"/>
                <a:sym typeface="Source Sans Pro"/>
              </a:rPr>
              <a:t>.</a:t>
            </a:r>
            <a:r>
              <a:rPr lang="en-US" sz="4000" b="1" dirty="0">
                <a:solidFill>
                  <a:srgbClr val="646561"/>
                </a:solidFill>
                <a:latin typeface="Source Sans Pro"/>
                <a:ea typeface="Source Sans Pro"/>
                <a:cs typeface="Source Sans Pro"/>
                <a:sym typeface="Source Sans Pro"/>
              </a:rPr>
              <a:t/>
            </a:r>
            <a:br>
              <a:rPr lang="en-US" sz="4000" b="1" dirty="0">
                <a:solidFill>
                  <a:srgbClr val="646561"/>
                </a:solidFill>
                <a:latin typeface="Source Sans Pro"/>
                <a:ea typeface="Source Sans Pro"/>
                <a:cs typeface="Source Sans Pro"/>
                <a:sym typeface="Source Sans Pro"/>
              </a:rPr>
            </a:br>
            <a:r>
              <a:rPr lang="en-US" sz="3200" b="1" dirty="0">
                <a:solidFill>
                  <a:srgbClr val="E28432"/>
                </a:solidFill>
                <a:latin typeface="Source Sans Pro"/>
                <a:ea typeface="Source Sans Pro"/>
                <a:cs typeface="Source Sans Pro"/>
                <a:sym typeface="Source Sans Pro"/>
              </a:rPr>
              <a:t>Reducing Malnutrition</a:t>
            </a:r>
            <a:endParaRPr lang="en-US" sz="4000" b="1" dirty="0">
              <a:solidFill>
                <a:srgbClr val="E28432"/>
              </a:solidFill>
              <a:latin typeface="Source Sans Pro"/>
              <a:ea typeface="Source Sans Pro"/>
              <a:cs typeface="Source Sans Pro"/>
              <a:sym typeface="Source Sans Pro"/>
            </a:endParaRPr>
          </a:p>
        </p:txBody>
      </p:sp>
      <p:sp>
        <p:nvSpPr>
          <p:cNvPr id="2" name="TextBox 1"/>
          <p:cNvSpPr txBox="1"/>
          <p:nvPr/>
        </p:nvSpPr>
        <p:spPr>
          <a:xfrm>
            <a:off x="107380" y="5632171"/>
            <a:ext cx="3005951" cy="461665"/>
          </a:xfrm>
          <a:prstGeom prst="rect">
            <a:avLst/>
          </a:prstGeom>
          <a:noFill/>
        </p:spPr>
        <p:txBody>
          <a:bodyPr wrap="none" rtlCol="0">
            <a:spAutoFit/>
          </a:bodyPr>
          <a:lstStyle/>
          <a:p>
            <a:r>
              <a:rPr lang="en-US" sz="800" b="1" dirty="0">
                <a:latin typeface="Franklin Gothic Book" panose="020B0503020102020204" pitchFamily="34" charset="0"/>
              </a:rPr>
              <a:t>Source</a:t>
            </a:r>
            <a:r>
              <a:rPr lang="en-US" sz="800" dirty="0">
                <a:latin typeface="Franklin Gothic Book" panose="020B0503020102020204" pitchFamily="34" charset="0"/>
              </a:rPr>
              <a:t>: United Nations Children’s Fund (UNICEF). 1990. </a:t>
            </a:r>
            <a:r>
              <a:rPr lang="en-US" sz="800" i="1" dirty="0">
                <a:latin typeface="Franklin Gothic Book" panose="020B0503020102020204" pitchFamily="34" charset="0"/>
              </a:rPr>
              <a:t>Strategy</a:t>
            </a:r>
            <a:br>
              <a:rPr lang="en-US" sz="800" i="1" dirty="0">
                <a:latin typeface="Franklin Gothic Book" panose="020B0503020102020204" pitchFamily="34" charset="0"/>
              </a:rPr>
            </a:br>
            <a:r>
              <a:rPr lang="en-US" sz="800" i="1" dirty="0">
                <a:latin typeface="Franklin Gothic Book" panose="020B0503020102020204" pitchFamily="34" charset="0"/>
              </a:rPr>
              <a:t>for Improved Nutrition of Children and Women in Developing</a:t>
            </a:r>
            <a:br>
              <a:rPr lang="en-US" sz="800" i="1" dirty="0">
                <a:latin typeface="Franklin Gothic Book" panose="020B0503020102020204" pitchFamily="34" charset="0"/>
              </a:rPr>
            </a:br>
            <a:r>
              <a:rPr lang="en-US" sz="800" i="1" dirty="0">
                <a:latin typeface="Franklin Gothic Book" panose="020B0503020102020204" pitchFamily="34" charset="0"/>
              </a:rPr>
              <a:t>Countries: A UNICEF Policy Review</a:t>
            </a:r>
            <a:r>
              <a:rPr lang="en-US" sz="800" dirty="0">
                <a:latin typeface="Franklin Gothic Book" panose="020B0503020102020204" pitchFamily="34" charset="0"/>
              </a:rPr>
              <a:t>. New York: UNICEF.</a:t>
            </a:r>
          </a:p>
        </p:txBody>
      </p:sp>
    </p:spTree>
    <p:extLst>
      <p:ext uri="{BB962C8B-B14F-4D97-AF65-F5344CB8AC3E}">
        <p14:creationId xmlns:p14="http://schemas.microsoft.com/office/powerpoint/2010/main" val="1174058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3533"/>
            <a:ext cx="9144000" cy="1325563"/>
          </a:xfrm>
        </p:spPr>
        <p:txBody>
          <a:bodyPr>
            <a:normAutofit/>
          </a:bodyPr>
          <a:lstStyle/>
          <a:p>
            <a:pPr algn="ctr"/>
            <a:r>
              <a:rPr lang="en-US" sz="2400" dirty="0"/>
              <a:t>Multi-Sectoral Nutrition Strategy Results Framework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75" y="814224"/>
            <a:ext cx="7285850" cy="538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324253" y="6079530"/>
            <a:ext cx="3884295" cy="215444"/>
          </a:xfrm>
          <a:prstGeom prst="rect">
            <a:avLst/>
          </a:prstGeom>
        </p:spPr>
        <p:txBody>
          <a:bodyPr wrap="square">
            <a:spAutoFit/>
          </a:bodyPr>
          <a:lstStyle/>
          <a:p>
            <a:pPr algn="r"/>
            <a:r>
              <a:rPr lang="en-US" sz="800" b="1" dirty="0">
                <a:latin typeface="Franklin Gothic Book" panose="020B0503020102020204" pitchFamily="34" charset="0"/>
              </a:rPr>
              <a:t>Source: </a:t>
            </a:r>
            <a:r>
              <a:rPr lang="en-US" sz="800" dirty="0">
                <a:latin typeface="Franklin Gothic Book" panose="020B0503020102020204" pitchFamily="34" charset="0"/>
              </a:rPr>
              <a:t>USAID 2014.</a:t>
            </a:r>
          </a:p>
        </p:txBody>
      </p:sp>
    </p:spTree>
    <p:extLst>
      <p:ext uri="{BB962C8B-B14F-4D97-AF65-F5344CB8AC3E}">
        <p14:creationId xmlns:p14="http://schemas.microsoft.com/office/powerpoint/2010/main" val="1712881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329"/>
          <p:cNvSpPr>
            <a:spLocks noGrp="1"/>
          </p:cNvSpPr>
          <p:nvPr>
            <p:ph type="title"/>
          </p:nvPr>
        </p:nvSpPr>
        <p:spPr>
          <a:xfrm>
            <a:off x="577850" y="365125"/>
            <a:ext cx="7886700" cy="1325563"/>
          </a:xfrm>
        </p:spPr>
        <p:txBody>
          <a:bodyPr lIns="0" tIns="0" rIns="0" bIns="0"/>
          <a:lstStyle/>
          <a:p>
            <a:pPr>
              <a:lnSpc>
                <a:spcPct val="90000"/>
              </a:lnSpc>
              <a:buClr>
                <a:srgbClr val="C55A11"/>
              </a:buClr>
              <a:buSzPct val="25000"/>
              <a:buFont typeface="Source Sans Pro" charset="0"/>
              <a:buNone/>
            </a:pPr>
            <a:r>
              <a:rPr lang="en-US" altLang="en-US" sz="3200" dirty="0">
                <a:latin typeface="Franklin Gothic Book" charset="0"/>
                <a:ea typeface="Franklin Gothic Book" charset="0"/>
                <a:sym typeface="Source Sans Pro" charset="0"/>
              </a:rPr>
              <a:t>How Does </a:t>
            </a:r>
            <a:r>
              <a:rPr lang="en-US" altLang="en-US" dirty="0">
                <a:latin typeface="Franklin Gothic Book" charset="0"/>
                <a:ea typeface="Franklin Gothic Book" charset="0"/>
                <a:sym typeface="Source Sans Pro" charset="0"/>
              </a:rPr>
              <a:t>A</a:t>
            </a:r>
            <a:r>
              <a:rPr lang="en-US" altLang="en-US" sz="3200" dirty="0">
                <a:latin typeface="Franklin Gothic Book" charset="0"/>
                <a:ea typeface="Franklin Gothic Book" charset="0"/>
                <a:sym typeface="Source Sans Pro" charset="0"/>
              </a:rPr>
              <a:t>griculture </a:t>
            </a:r>
            <a:r>
              <a:rPr lang="en-US" altLang="en-US" dirty="0">
                <a:latin typeface="Franklin Gothic Book" charset="0"/>
                <a:ea typeface="Franklin Gothic Book" charset="0"/>
                <a:sym typeface="Source Sans Pro" charset="0"/>
              </a:rPr>
              <a:t>A</a:t>
            </a:r>
            <a:r>
              <a:rPr lang="en-US" altLang="en-US" sz="3200" dirty="0">
                <a:latin typeface="Franklin Gothic Book" charset="0"/>
                <a:ea typeface="Franklin Gothic Book" charset="0"/>
                <a:sym typeface="Source Sans Pro" charset="0"/>
              </a:rPr>
              <a:t>ffect </a:t>
            </a:r>
            <a:r>
              <a:rPr lang="en-US" altLang="en-US" dirty="0">
                <a:latin typeface="Franklin Gothic Book" charset="0"/>
                <a:ea typeface="Franklin Gothic Book" charset="0"/>
                <a:sym typeface="Source Sans Pro" charset="0"/>
              </a:rPr>
              <a:t>N</a:t>
            </a:r>
            <a:r>
              <a:rPr lang="en-US" altLang="en-US" sz="3200" dirty="0">
                <a:latin typeface="Franklin Gothic Book" charset="0"/>
                <a:ea typeface="Franklin Gothic Book" charset="0"/>
                <a:sym typeface="Source Sans Pro" charset="0"/>
              </a:rPr>
              <a:t>utrition?</a:t>
            </a:r>
          </a:p>
        </p:txBody>
      </p:sp>
      <p:sp>
        <p:nvSpPr>
          <p:cNvPr id="28675" name="Shape 330"/>
          <p:cNvSpPr txBox="1">
            <a:spLocks noChangeArrowheads="1"/>
          </p:cNvSpPr>
          <p:nvPr/>
        </p:nvSpPr>
        <p:spPr bwMode="auto">
          <a:xfrm>
            <a:off x="577850" y="1905000"/>
            <a:ext cx="2293929" cy="287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eaLnBrk="1" hangingPunct="1">
              <a:spcBef>
                <a:spcPct val="0"/>
              </a:spcBef>
              <a:buClr>
                <a:srgbClr val="569CBE"/>
              </a:buClr>
              <a:buSzPct val="25000"/>
              <a:buFont typeface="Calibri" charset="0"/>
              <a:buNone/>
            </a:pPr>
            <a:r>
              <a:rPr lang="en-US" altLang="en-US" sz="2400" dirty="0">
                <a:solidFill>
                  <a:srgbClr val="32697C"/>
                </a:solidFill>
                <a:latin typeface="Franklin Gothic Heavy" panose="020B0903020102020204" pitchFamily="34" charset="0"/>
                <a:ea typeface="Franklin Gothic Book" charset="0"/>
                <a:cs typeface="Franklin Gothic Book" charset="0"/>
                <a:sym typeface="Calibri" charset="0"/>
              </a:rPr>
              <a:t>Food Produced </a:t>
            </a:r>
            <a:br>
              <a:rPr lang="en-US" altLang="en-US" sz="2400" dirty="0">
                <a:solidFill>
                  <a:srgbClr val="32697C"/>
                </a:solidFill>
                <a:latin typeface="Franklin Gothic Heavy" panose="020B0903020102020204" pitchFamily="34" charset="0"/>
                <a:ea typeface="Franklin Gothic Book" charset="0"/>
                <a:cs typeface="Franklin Gothic Book" charset="0"/>
                <a:sym typeface="Calibri" charset="0"/>
              </a:rPr>
            </a:br>
            <a:r>
              <a:rPr lang="en-US" altLang="en-US" sz="2400" dirty="0">
                <a:solidFill>
                  <a:srgbClr val="32697C"/>
                </a:solidFill>
                <a:latin typeface="Franklin Gothic Heavy" panose="020B0903020102020204" pitchFamily="34" charset="0"/>
                <a:ea typeface="Franklin Gothic Book" charset="0"/>
                <a:cs typeface="Franklin Gothic Book" charset="0"/>
                <a:sym typeface="Calibri" charset="0"/>
              </a:rPr>
              <a:t>&amp; Consumed</a:t>
            </a:r>
          </a:p>
          <a:p>
            <a:pPr eaLnBrk="1" hangingPunct="1">
              <a:spcBef>
                <a:spcPct val="0"/>
              </a:spcBef>
              <a:buClr>
                <a:srgbClr val="569CBE"/>
              </a:buClr>
              <a:buSzPct val="25000"/>
              <a:buFont typeface="Calibri" charset="0"/>
              <a:buNone/>
            </a:pPr>
            <a:endParaRPr lang="en-US" altLang="en-US" sz="1200" b="1" dirty="0">
              <a:solidFill>
                <a:srgbClr val="569CBE"/>
              </a:solidFill>
              <a:ea typeface="Franklin Gothic Book" charset="0"/>
              <a:cs typeface="Franklin Gothic Book" charset="0"/>
              <a:sym typeface="Calibri" charset="0"/>
            </a:endParaRPr>
          </a:p>
          <a:p>
            <a:pPr eaLnBrk="1" hangingPunct="1">
              <a:spcBef>
                <a:spcPts val="475"/>
              </a:spcBef>
              <a:buClr>
                <a:srgbClr val="000000"/>
              </a:buClr>
              <a:buFontTx/>
              <a:buChar char="•"/>
            </a:pPr>
            <a:r>
              <a:rPr lang="en-US" altLang="en-US" sz="2000" dirty="0">
                <a:solidFill>
                  <a:srgbClr val="000000"/>
                </a:solidFill>
                <a:ea typeface="Franklin Gothic Book" charset="0"/>
                <a:cs typeface="Franklin Gothic Book" charset="0"/>
                <a:sym typeface="Calibri" charset="0"/>
              </a:rPr>
              <a:t> Calories</a:t>
            </a:r>
          </a:p>
          <a:p>
            <a:pPr eaLnBrk="1" hangingPunct="1">
              <a:spcBef>
                <a:spcPts val="475"/>
              </a:spcBef>
              <a:buClr>
                <a:srgbClr val="000000"/>
              </a:buClr>
              <a:buFontTx/>
              <a:buChar char="•"/>
            </a:pPr>
            <a:r>
              <a:rPr lang="en-US" altLang="en-US" sz="2000" dirty="0">
                <a:solidFill>
                  <a:srgbClr val="000000"/>
                </a:solidFill>
                <a:ea typeface="Franklin Gothic Book" charset="0"/>
                <a:cs typeface="Franklin Gothic Book" charset="0"/>
                <a:sym typeface="Calibri" charset="0"/>
              </a:rPr>
              <a:t> Protein</a:t>
            </a:r>
          </a:p>
          <a:p>
            <a:pPr eaLnBrk="1" hangingPunct="1">
              <a:spcBef>
                <a:spcPts val="475"/>
              </a:spcBef>
              <a:buClr>
                <a:srgbClr val="000000"/>
              </a:buClr>
              <a:buFontTx/>
              <a:buChar char="•"/>
            </a:pPr>
            <a:r>
              <a:rPr lang="en-US" altLang="en-US" sz="2000" dirty="0">
                <a:solidFill>
                  <a:srgbClr val="000000"/>
                </a:solidFill>
                <a:ea typeface="Franklin Gothic Book" charset="0"/>
                <a:cs typeface="Franklin Gothic Book" charset="0"/>
                <a:sym typeface="Calibri" charset="0"/>
              </a:rPr>
              <a:t> Micronutrients</a:t>
            </a:r>
          </a:p>
          <a:p>
            <a:pPr eaLnBrk="1" hangingPunct="1">
              <a:spcBef>
                <a:spcPts val="475"/>
              </a:spcBef>
              <a:buClr>
                <a:srgbClr val="000000"/>
              </a:buClr>
              <a:buFontTx/>
              <a:buChar char="•"/>
            </a:pPr>
            <a:r>
              <a:rPr lang="en-US" altLang="en-US" sz="2000" dirty="0">
                <a:ea typeface="Franklin Gothic Book" charset="0"/>
                <a:cs typeface="Franklin Gothic Book" charset="0"/>
                <a:sym typeface="Calibri" charset="0"/>
              </a:rPr>
              <a:t> Safety</a:t>
            </a:r>
            <a:endParaRPr lang="en-US" altLang="en-US" sz="2000" dirty="0">
              <a:solidFill>
                <a:srgbClr val="000000"/>
              </a:solidFill>
              <a:ea typeface="Franklin Gothic Book" charset="0"/>
              <a:cs typeface="Franklin Gothic Book" charset="0"/>
              <a:sym typeface="Calibri" charset="0"/>
            </a:endParaRPr>
          </a:p>
        </p:txBody>
      </p:sp>
      <p:sp>
        <p:nvSpPr>
          <p:cNvPr id="28676" name="Shape 331"/>
          <p:cNvSpPr txBox="1">
            <a:spLocks noChangeArrowheads="1"/>
          </p:cNvSpPr>
          <p:nvPr/>
        </p:nvSpPr>
        <p:spPr bwMode="auto">
          <a:xfrm>
            <a:off x="3106056" y="1904999"/>
            <a:ext cx="2772457" cy="287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Blip>
                <a:blip r:embed="rId3"/>
              </a:buBlip>
              <a:defRPr sz="3200">
                <a:solidFill>
                  <a:schemeClr val="tx1"/>
                </a:solidFill>
                <a:latin typeface="Franklin Gothic Book" charset="0"/>
              </a:defRPr>
            </a:lvl1pPr>
            <a:lvl2pPr marL="742950" indent="-28575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eaLnBrk="1" hangingPunct="1">
              <a:spcBef>
                <a:spcPct val="0"/>
              </a:spcBef>
              <a:buClr>
                <a:srgbClr val="569CBE"/>
              </a:buClr>
              <a:buSzPct val="25000"/>
              <a:buFont typeface="Calibri" charset="0"/>
              <a:buNone/>
            </a:pPr>
            <a:r>
              <a:rPr lang="en-US" altLang="en-US" sz="2400" dirty="0">
                <a:solidFill>
                  <a:srgbClr val="32697C"/>
                </a:solidFill>
                <a:latin typeface="Franklin Gothic Heavy" panose="020B0903020102020204" pitchFamily="34" charset="0"/>
                <a:ea typeface="Franklin Gothic Book" charset="0"/>
                <a:cs typeface="Franklin Gothic Book" charset="0"/>
                <a:sym typeface="Calibri" charset="0"/>
              </a:rPr>
              <a:t>Income Generated &amp; How it is Spent</a:t>
            </a:r>
          </a:p>
          <a:p>
            <a:pPr eaLnBrk="1" hangingPunct="1">
              <a:spcBef>
                <a:spcPct val="0"/>
              </a:spcBef>
              <a:buClr>
                <a:srgbClr val="569CBE"/>
              </a:buClr>
              <a:buSzPct val="25000"/>
              <a:buFont typeface="Calibri" charset="0"/>
              <a:buNone/>
            </a:pPr>
            <a:endParaRPr lang="en-US" altLang="en-US" sz="1200" b="1" dirty="0">
              <a:solidFill>
                <a:srgbClr val="569CBE"/>
              </a:solidFill>
              <a:ea typeface="Franklin Gothic Book" charset="0"/>
              <a:cs typeface="Franklin Gothic Book" charset="0"/>
              <a:sym typeface="Calibri" charset="0"/>
            </a:endParaRPr>
          </a:p>
          <a:p>
            <a:pPr marL="231775" indent="-231775" eaLnBrk="1" hangingPunct="1">
              <a:spcBef>
                <a:spcPts val="475"/>
              </a:spcBef>
              <a:buClr>
                <a:srgbClr val="000000"/>
              </a:buClr>
              <a:buFontTx/>
              <a:buChar char="•"/>
            </a:pPr>
            <a:r>
              <a:rPr lang="en-US" altLang="en-US" sz="2000" dirty="0">
                <a:solidFill>
                  <a:srgbClr val="000000"/>
                </a:solidFill>
                <a:ea typeface="Franklin Gothic Book" charset="0"/>
                <a:cs typeface="Franklin Gothic Book" charset="0"/>
                <a:sym typeface="Calibri" charset="0"/>
              </a:rPr>
              <a:t>Diverse diet and nutrient-rich foods</a:t>
            </a:r>
          </a:p>
          <a:p>
            <a:pPr marL="231775" indent="-231775" eaLnBrk="1" hangingPunct="1">
              <a:spcBef>
                <a:spcPts val="475"/>
              </a:spcBef>
              <a:buClr>
                <a:srgbClr val="000000"/>
              </a:buClr>
              <a:buFontTx/>
              <a:buChar char="•"/>
            </a:pPr>
            <a:r>
              <a:rPr lang="en-US" altLang="en-US" sz="2000" dirty="0">
                <a:solidFill>
                  <a:srgbClr val="000000"/>
                </a:solidFill>
                <a:ea typeface="Franklin Gothic Book" charset="0"/>
                <a:cs typeface="Franklin Gothic Book" charset="0"/>
                <a:sym typeface="Calibri" charset="0"/>
              </a:rPr>
              <a:t>Health and WASH services and products</a:t>
            </a:r>
          </a:p>
        </p:txBody>
      </p:sp>
      <p:sp>
        <p:nvSpPr>
          <p:cNvPr id="28677" name="Shape 332"/>
          <p:cNvSpPr txBox="1">
            <a:spLocks noChangeArrowheads="1"/>
          </p:cNvSpPr>
          <p:nvPr/>
        </p:nvSpPr>
        <p:spPr bwMode="auto">
          <a:xfrm>
            <a:off x="6132513" y="1904999"/>
            <a:ext cx="2427287" cy="281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Blip>
                <a:blip r:embed="rId3"/>
              </a:buBlip>
              <a:defRPr sz="3200">
                <a:solidFill>
                  <a:schemeClr val="tx1"/>
                </a:solidFill>
                <a:latin typeface="Franklin Gothic Book" charset="0"/>
              </a:defRPr>
            </a:lvl1pPr>
            <a:lvl2pPr marL="342900" indent="-342900">
              <a:spcBef>
                <a:spcPct val="20000"/>
              </a:spcBef>
              <a:buBlip>
                <a:blip r:embed="rId3"/>
              </a:buBlip>
              <a:defRPr sz="2800">
                <a:solidFill>
                  <a:schemeClr val="tx1"/>
                </a:solidFill>
                <a:latin typeface="Franklin Gothic Book" charset="0"/>
              </a:defRPr>
            </a:lvl2pPr>
            <a:lvl3pPr marL="1143000" indent="-228600">
              <a:spcBef>
                <a:spcPct val="20000"/>
              </a:spcBef>
              <a:buBlip>
                <a:blip r:embed="rId3"/>
              </a:buBlip>
              <a:defRPr sz="2400">
                <a:solidFill>
                  <a:schemeClr val="tx1"/>
                </a:solidFill>
                <a:latin typeface="Franklin Gothic Book" charset="0"/>
              </a:defRPr>
            </a:lvl3pPr>
            <a:lvl4pPr marL="1600200" indent="-228600">
              <a:spcBef>
                <a:spcPct val="20000"/>
              </a:spcBef>
              <a:buFont typeface="Arial" charset="0"/>
              <a:buChar char="–"/>
              <a:defRPr sz="2000">
                <a:solidFill>
                  <a:schemeClr val="tx1"/>
                </a:solidFill>
                <a:latin typeface="Franklin Gothic Book" charset="0"/>
              </a:defRPr>
            </a:lvl4pPr>
            <a:lvl5pPr marL="2057400" indent="-228600">
              <a:spcBef>
                <a:spcPct val="20000"/>
              </a:spcBef>
              <a:buFont typeface="Arial" charset="0"/>
              <a:buChar char="»"/>
              <a:defRPr sz="2000">
                <a:solidFill>
                  <a:schemeClr val="tx1"/>
                </a:solidFill>
                <a:latin typeface="Franklin Gothic Book" charset="0"/>
              </a:defRPr>
            </a:lvl5pPr>
            <a:lvl6pPr marL="2514600" indent="-228600" eaLnBrk="0" fontAlgn="base" hangingPunct="0">
              <a:spcBef>
                <a:spcPct val="20000"/>
              </a:spcBef>
              <a:spcAft>
                <a:spcPct val="0"/>
              </a:spcAft>
              <a:buFont typeface="Arial" charset="0"/>
              <a:buChar char="»"/>
              <a:defRPr sz="2000">
                <a:solidFill>
                  <a:schemeClr val="tx1"/>
                </a:solidFill>
                <a:latin typeface="Franklin Gothic Book" charset="0"/>
              </a:defRPr>
            </a:lvl6pPr>
            <a:lvl7pPr marL="2971800" indent="-228600" eaLnBrk="0" fontAlgn="base" hangingPunct="0">
              <a:spcBef>
                <a:spcPct val="20000"/>
              </a:spcBef>
              <a:spcAft>
                <a:spcPct val="0"/>
              </a:spcAft>
              <a:buFont typeface="Arial" charset="0"/>
              <a:buChar char="»"/>
              <a:defRPr sz="2000">
                <a:solidFill>
                  <a:schemeClr val="tx1"/>
                </a:solidFill>
                <a:latin typeface="Franklin Gothic Book" charset="0"/>
              </a:defRPr>
            </a:lvl7pPr>
            <a:lvl8pPr marL="3429000" indent="-228600" eaLnBrk="0" fontAlgn="base" hangingPunct="0">
              <a:spcBef>
                <a:spcPct val="20000"/>
              </a:spcBef>
              <a:spcAft>
                <a:spcPct val="0"/>
              </a:spcAft>
              <a:buFont typeface="Arial" charset="0"/>
              <a:buChar char="»"/>
              <a:defRPr sz="2000">
                <a:solidFill>
                  <a:schemeClr val="tx1"/>
                </a:solidFill>
                <a:latin typeface="Franklin Gothic Book" charset="0"/>
              </a:defRPr>
            </a:lvl8pPr>
            <a:lvl9pPr marL="3886200" indent="-228600" eaLnBrk="0" fontAlgn="base" hangingPunct="0">
              <a:spcBef>
                <a:spcPct val="20000"/>
              </a:spcBef>
              <a:spcAft>
                <a:spcPct val="0"/>
              </a:spcAft>
              <a:buFont typeface="Arial" charset="0"/>
              <a:buChar char="»"/>
              <a:defRPr sz="2000">
                <a:solidFill>
                  <a:schemeClr val="tx1"/>
                </a:solidFill>
                <a:latin typeface="Franklin Gothic Book" charset="0"/>
              </a:defRPr>
            </a:lvl9pPr>
          </a:lstStyle>
          <a:p>
            <a:pPr eaLnBrk="1" hangingPunct="1">
              <a:spcBef>
                <a:spcPct val="0"/>
              </a:spcBef>
              <a:buClr>
                <a:srgbClr val="569CBE"/>
              </a:buClr>
              <a:buSzPct val="25000"/>
              <a:buFont typeface="Calibri" charset="0"/>
              <a:buNone/>
            </a:pPr>
            <a:r>
              <a:rPr lang="en-US" altLang="en-US" sz="2400" dirty="0">
                <a:solidFill>
                  <a:srgbClr val="32697C"/>
                </a:solidFill>
                <a:latin typeface="Franklin Gothic Heavy" panose="020B0903020102020204" pitchFamily="34" charset="0"/>
                <a:ea typeface="Franklin Gothic Book" charset="0"/>
                <a:cs typeface="Franklin Gothic Book" charset="0"/>
                <a:sym typeface="Calibri" charset="0"/>
              </a:rPr>
              <a:t>Use of Women’s Time &amp; Energy</a:t>
            </a:r>
          </a:p>
          <a:p>
            <a:pPr eaLnBrk="1" hangingPunct="1">
              <a:spcBef>
                <a:spcPct val="0"/>
              </a:spcBef>
              <a:buClr>
                <a:srgbClr val="569CBE"/>
              </a:buClr>
              <a:buSzPct val="25000"/>
              <a:buFont typeface="Calibri" charset="0"/>
              <a:buNone/>
            </a:pPr>
            <a:endParaRPr lang="en-US" altLang="en-US" sz="1200" b="1" dirty="0">
              <a:solidFill>
                <a:srgbClr val="569CBE"/>
              </a:solidFill>
              <a:ea typeface="Franklin Gothic Book" charset="0"/>
              <a:cs typeface="Franklin Gothic Book" charset="0"/>
              <a:sym typeface="Calibri" charset="0"/>
            </a:endParaRPr>
          </a:p>
          <a:p>
            <a:pPr marL="176213" lvl="1" indent="-176213">
              <a:spcBef>
                <a:spcPts val="475"/>
              </a:spcBef>
              <a:buClr>
                <a:srgbClr val="000000"/>
              </a:buClr>
              <a:buFont typeface="Arial" charset="0"/>
              <a:buChar char="•"/>
            </a:pPr>
            <a:r>
              <a:rPr lang="en-US" altLang="en-US" sz="2000" dirty="0">
                <a:ea typeface="Franklin Gothic Book" charset="0"/>
                <a:cs typeface="Franklin Gothic Book" charset="0"/>
                <a:sym typeface="Calibri" charset="0"/>
              </a:rPr>
              <a:t>M</a:t>
            </a:r>
            <a:r>
              <a:rPr lang="en-US" altLang="en-US" sz="2000" dirty="0">
                <a:solidFill>
                  <a:srgbClr val="000000"/>
                </a:solidFill>
                <a:ea typeface="Franklin Gothic Book" charset="0"/>
                <a:cs typeface="Franklin Gothic Book" charset="0"/>
                <a:sym typeface="Calibri" charset="0"/>
              </a:rPr>
              <a:t>anaging demands on women’s time and energy</a:t>
            </a:r>
          </a:p>
          <a:p>
            <a:pPr marL="176213" lvl="1" indent="-176213">
              <a:spcBef>
                <a:spcPts val="475"/>
              </a:spcBef>
              <a:buClr>
                <a:srgbClr val="000000"/>
              </a:buClr>
              <a:buFont typeface="Arial" charset="0"/>
              <a:buChar char="•"/>
            </a:pPr>
            <a:r>
              <a:rPr lang="en-US" altLang="en-US" sz="2000" dirty="0">
                <a:solidFill>
                  <a:srgbClr val="000000"/>
                </a:solidFill>
                <a:ea typeface="Franklin Gothic Book" charset="0"/>
                <a:cs typeface="Franklin Gothic Book" charset="0"/>
                <a:sym typeface="Calibri" charset="0"/>
              </a:rPr>
              <a:t>Maximizing women’s control of income</a:t>
            </a:r>
          </a:p>
          <a:p>
            <a:pPr marL="176213" lvl="1" indent="-176213" eaLnBrk="1" hangingPunct="1">
              <a:spcBef>
                <a:spcPts val="475"/>
              </a:spcBef>
              <a:buClr>
                <a:srgbClr val="000000"/>
              </a:buClr>
              <a:buFont typeface="Arial" charset="0"/>
              <a:buChar char="•"/>
            </a:pPr>
            <a:endParaRPr lang="en-US" altLang="en-US" sz="2400" dirty="0">
              <a:solidFill>
                <a:srgbClr val="7F7F7F"/>
              </a:solidFill>
              <a:ea typeface="Franklin Gothic Book" charset="0"/>
              <a:cs typeface="Franklin Gothic Book" charset="0"/>
              <a:sym typeface="Calibri" charset="0"/>
            </a:endParaRPr>
          </a:p>
        </p:txBody>
      </p:sp>
      <p:cxnSp>
        <p:nvCxnSpPr>
          <p:cNvPr id="28678" name="Shape 333"/>
          <p:cNvCxnSpPr>
            <a:cxnSpLocks noChangeShapeType="1"/>
          </p:cNvCxnSpPr>
          <p:nvPr/>
        </p:nvCxnSpPr>
        <p:spPr bwMode="auto">
          <a:xfrm>
            <a:off x="2914417" y="1905000"/>
            <a:ext cx="0" cy="3940632"/>
          </a:xfrm>
          <a:prstGeom prst="straightConnector1">
            <a:avLst/>
          </a:prstGeom>
          <a:noFill/>
          <a:ln w="9525">
            <a:solidFill>
              <a:srgbClr val="32697C"/>
            </a:solidFill>
            <a:miter lim="800000"/>
            <a:headEnd/>
            <a:tailEnd/>
          </a:ln>
          <a:extLst>
            <a:ext uri="{909E8E84-426E-40DD-AFC4-6F175D3DCCD1}">
              <a14:hiddenFill xmlns:a14="http://schemas.microsoft.com/office/drawing/2010/main">
                <a:noFill/>
              </a14:hiddenFill>
            </a:ext>
          </a:extLst>
        </p:spPr>
      </p:cxnSp>
      <p:cxnSp>
        <p:nvCxnSpPr>
          <p:cNvPr id="28679" name="Shape 334"/>
          <p:cNvCxnSpPr>
            <a:cxnSpLocks noChangeShapeType="1"/>
          </p:cNvCxnSpPr>
          <p:nvPr/>
        </p:nvCxnSpPr>
        <p:spPr bwMode="auto">
          <a:xfrm>
            <a:off x="5924322" y="1905000"/>
            <a:ext cx="0" cy="3933376"/>
          </a:xfrm>
          <a:prstGeom prst="straightConnector1">
            <a:avLst/>
          </a:prstGeom>
          <a:noFill/>
          <a:ln w="9525">
            <a:solidFill>
              <a:srgbClr val="32697C"/>
            </a:solidFill>
            <a:miter lim="800000"/>
            <a:headEnd/>
            <a:tailEnd/>
          </a:ln>
          <a:extLst>
            <a:ext uri="{909E8E84-426E-40DD-AFC4-6F175D3DCCD1}">
              <a14:hiddenFill xmlns:a14="http://schemas.microsoft.com/office/drawing/2010/main">
                <a:noFill/>
              </a14:hiddenFill>
            </a:ext>
          </a:extLst>
        </p:spPr>
      </p:cxnSp>
      <p:pic>
        <p:nvPicPr>
          <p:cNvPr id="28680" name="Picture 8" descr="grocery basket by Martin LEBRETON from the Noun Project.png"/>
          <p:cNvPicPr>
            <a:picLocks noChangeAspect="1" noChangeArrowheads="1"/>
          </p:cNvPicPr>
          <p:nvPr/>
        </p:nvPicPr>
        <p:blipFill>
          <a:blip r:embed="rId4" cstate="print">
            <a:extLst>
              <a:ext uri="{28A0092B-C50C-407E-A947-70E740481C1C}">
                <a14:useLocalDpi xmlns:a14="http://schemas.microsoft.com/office/drawing/2010/main" val="0"/>
              </a:ext>
            </a:extLst>
          </a:blip>
          <a:srcRect l="6841" t="6441" r="5865" b="22591"/>
          <a:stretch>
            <a:fillRect/>
          </a:stretch>
        </p:blipFill>
        <p:spPr bwMode="auto">
          <a:xfrm>
            <a:off x="1033497" y="4931232"/>
            <a:ext cx="1045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2" descr="Image result for fair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0531" y="4931232"/>
            <a:ext cx="1073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5"/>
          <p:cNvPicPr>
            <a:picLocks noChangeAspect="1"/>
          </p:cNvPicPr>
          <p:nvPr/>
        </p:nvPicPr>
        <p:blipFill>
          <a:blip r:embed="rId6" cstate="print">
            <a:extLst>
              <a:ext uri="{28A0092B-C50C-407E-A947-70E740481C1C}">
                <a14:useLocalDpi xmlns:a14="http://schemas.microsoft.com/office/drawing/2010/main" val="0"/>
              </a:ext>
            </a:extLst>
          </a:blip>
          <a:srcRect l="20277" t="8195" r="19305" b="22369"/>
          <a:stretch>
            <a:fillRect/>
          </a:stretch>
        </p:blipFill>
        <p:spPr bwMode="auto">
          <a:xfrm>
            <a:off x="4005521" y="4923976"/>
            <a:ext cx="796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49317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feed_the_future_spring_presentation_template_may_2015 (1)">
  <a:themeElements>
    <a:clrScheme name="SPRING template color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RING presentation (green, May 14, 2015) v3 copy hi" id="{E42D5F45-1E61-1A4C-9323-4F8D56F9D74E}" vid="{91730AB6-8CE9-1645-B806-DD153BBA7C6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RING presentation (green, May 14, 2015) v3 copy hi" id="{E42D5F45-1E61-1A4C-9323-4F8D56F9D74E}" vid="{C64F6D86-A2F5-1544-9228-86AABED6034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RING presentation (green, May 14, 2015) v3 copy hi" id="{E42D5F45-1E61-1A4C-9323-4F8D56F9D74E}" vid="{11D14590-4798-4849-B265-813D64193F84}"/>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RING presentation (green, May 14, 2015) v3 copy hi" id="{E42D5F45-1E61-1A4C-9323-4F8D56F9D74E}" vid="{C64F6D86-A2F5-1544-9228-86AABED6034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feed_the_future_spring_presentation_template_may_2015_0 (2)</Template>
  <TotalTime>0</TotalTime>
  <Words>1760</Words>
  <Application>Microsoft Office PowerPoint</Application>
  <PresentationFormat>On-screen Show (4:3)</PresentationFormat>
  <Paragraphs>395</Paragraphs>
  <Slides>53</Slides>
  <Notes>20</Notes>
  <HiddenSlides>0</HiddenSlides>
  <MMClips>0</MMClips>
  <ScaleCrop>false</ScaleCrop>
  <HeadingPairs>
    <vt:vector size="4" baseType="variant">
      <vt:variant>
        <vt:lpstr>Theme</vt:lpstr>
      </vt:variant>
      <vt:variant>
        <vt:i4>4</vt:i4>
      </vt:variant>
      <vt:variant>
        <vt:lpstr>Slide Titles</vt:lpstr>
      </vt:variant>
      <vt:variant>
        <vt:i4>53</vt:i4>
      </vt:variant>
    </vt:vector>
  </HeadingPairs>
  <TitlesOfParts>
    <vt:vector size="57" baseType="lpstr">
      <vt:lpstr>feed_the_future_spring_presentation_template_may_2015 (1)</vt:lpstr>
      <vt:lpstr>Custom Design</vt:lpstr>
      <vt:lpstr>1_Custom Design</vt:lpstr>
      <vt:lpstr>2_Custom Design</vt:lpstr>
      <vt:lpstr>Designing Effective Nutrition-Sensitive Agriculture Activities</vt:lpstr>
      <vt:lpstr>Strengthening Nutrition Results  through Agriculture Activities</vt:lpstr>
      <vt:lpstr>Workshop Objectives</vt:lpstr>
      <vt:lpstr>Four Steps for Designing a  Nutrition-Sensitive Agriculture Activity</vt:lpstr>
      <vt:lpstr>Identifying Nutrition-Sensitive  Agriculture Outcomes</vt:lpstr>
      <vt:lpstr>Ensure a Common Understanding  of Nutrition-Sensitive Agriculture </vt:lpstr>
      <vt:lpstr>PowerPoint Presentation</vt:lpstr>
      <vt:lpstr>Multi-Sectoral Nutrition Strategy Results Framework </vt:lpstr>
      <vt:lpstr>How Does Agriculture Affect Nutrition?</vt:lpstr>
      <vt:lpstr>Agriculture as a Source of Food</vt:lpstr>
      <vt:lpstr>Agriculture as a Source of Income </vt:lpstr>
      <vt:lpstr>Agriculture as a Means  to Women’s Empowerment</vt:lpstr>
      <vt:lpstr>Agriculture-to-Nutrition Pathways</vt:lpstr>
      <vt:lpstr>PowerPoint Presentation</vt:lpstr>
      <vt:lpstr>Caution: Go Beyond the Production  of Nutrient-Rich Commodities</vt:lpstr>
      <vt:lpstr>PowerPoint Presentation</vt:lpstr>
      <vt:lpstr>PowerPoint Presentation</vt:lpstr>
      <vt:lpstr>What is the Purpose of Your Activity? </vt:lpstr>
      <vt:lpstr>Example: West Africa Activity</vt:lpstr>
      <vt:lpstr>PowerPoint Presentation</vt:lpstr>
      <vt:lpstr>Nutrition Refresher </vt:lpstr>
      <vt:lpstr>Identifying Nutrition-Sensitive  Agriculture Outcomes</vt:lpstr>
      <vt:lpstr>Activity Design Matrix</vt:lpstr>
      <vt:lpstr>PowerPoint Presentation</vt:lpstr>
      <vt:lpstr>PowerPoint Presentation</vt:lpstr>
      <vt:lpstr>Key Terms </vt:lpstr>
      <vt:lpstr>Recap</vt:lpstr>
      <vt:lpstr>Developing Nutrition-Sensitive Agriculture  Strategies </vt:lpstr>
      <vt:lpstr>Nutrition-Sensitive Agriculture Strategies Criteria and Examples</vt:lpstr>
      <vt:lpstr>Some strategies may ALREADY  be nutrition sensitive </vt:lpstr>
      <vt:lpstr>Some strategies can be ADAPTED  to be nutrition-sensitive  </vt:lpstr>
      <vt:lpstr>Some new nutrition-sensitive strategies may need to be ADDED</vt:lpstr>
      <vt:lpstr>Partnering as  a Strategy </vt:lpstr>
      <vt:lpstr>PowerPoint Presentation</vt:lpstr>
      <vt:lpstr>Recap</vt:lpstr>
      <vt:lpstr>Checking the Feasibility of Your Nutrition-Sensitive Agriculture Strategies</vt:lpstr>
      <vt:lpstr>PowerPoint Presentation</vt:lpstr>
      <vt:lpstr>Key Terms </vt:lpstr>
      <vt:lpstr>Adapting Good Agricultural  Practices to Support Nutrition</vt:lpstr>
      <vt:lpstr>Targeting: Agriculture vs. Nutrition</vt:lpstr>
      <vt:lpstr>Identify Practices: West Africa Activity Example</vt:lpstr>
      <vt:lpstr>Develop Interventions:  West Africa Activity Example</vt:lpstr>
      <vt:lpstr>PowerPoint Presentation</vt:lpstr>
      <vt:lpstr>PowerPoint Presentation</vt:lpstr>
      <vt:lpstr>Good Monitoring </vt:lpstr>
      <vt:lpstr>Key Terms</vt:lpstr>
      <vt:lpstr>Develop Output Indicators:  West Africa Activity Example </vt:lpstr>
      <vt:lpstr>Develop Outcome Indicators:  West Africa Activity Example (continued)</vt:lpstr>
      <vt:lpstr>PowerPoint Presentation</vt:lpstr>
      <vt:lpstr>Pulling It All Together: Completed Matrix!</vt:lpstr>
      <vt:lpstr>Next Steps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Effective Nutrition-Sensitive Agriculture Activities. SPRING Nutrition-Sensitive Agriculture Training Resource Package. (April 2018)</dc:title>
  <dc:subject>Guide to designing nutrition-sensitive agriculture activities</dc:subject>
  <dc:creator/>
  <cp:keywords>Feed the Future, USAID, SPRING</cp:keywords>
  <cp:lastModifiedBy/>
  <cp:revision>1</cp:revision>
  <dcterms:created xsi:type="dcterms:W3CDTF">2017-05-09T11:26:34Z</dcterms:created>
  <dcterms:modified xsi:type="dcterms:W3CDTF">2018-05-08T13:48:23Z</dcterms:modified>
</cp:coreProperties>
</file>